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83" r:id="rId21"/>
    <p:sldId id="284" r:id="rId22"/>
    <p:sldId id="285" r:id="rId23"/>
    <p:sldId id="286" r:id="rId24"/>
    <p:sldId id="287" r:id="rId25"/>
    <p:sldId id="288" r:id="rId26"/>
    <p:sldId id="289" r:id="rId27"/>
    <p:sldId id="306"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9" autoAdjust="0"/>
  </p:normalViewPr>
  <p:slideViewPr>
    <p:cSldViewPr>
      <p:cViewPr varScale="1">
        <p:scale>
          <a:sx n="96" d="100"/>
          <a:sy n="96" d="100"/>
        </p:scale>
        <p:origin x="-584" y="-104"/>
      </p:cViewPr>
      <p:guideLst>
        <p:guide orient="horz" pos="57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5660"/>
    </p:cViewPr>
  </p:sorterViewPr>
  <p:notesViewPr>
    <p:cSldViewPr>
      <p:cViewPr varScale="1">
        <p:scale>
          <a:sx n="40" d="100"/>
          <a:sy n="40" d="100"/>
        </p:scale>
        <p:origin x="-1404" y="-78"/>
      </p:cViewPr>
      <p:guideLst>
        <p:guide orient="horz" pos="2160"/>
        <p:guide pos="2880"/>
      </p:guideLst>
    </p:cSldViewPr>
  </p:notes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42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2052" name="Rectangle 4"/>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933687FD-D293-493D-AF4C-A43C04E33454}" type="slidenum">
              <a:rPr lang="en-US"/>
              <a:pPr/>
              <a:t>‹#›</a:t>
            </a:fld>
            <a:endParaRPr lang="en-US"/>
          </a:p>
        </p:txBody>
      </p:sp>
    </p:spTree>
    <p:extLst>
      <p:ext uri="{BB962C8B-B14F-4D97-AF65-F5344CB8AC3E}">
        <p14:creationId xmlns:p14="http://schemas.microsoft.com/office/powerpoint/2010/main" val="616869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r>
              <a:rPr lang="en-US" smtClean="0"/>
              <a:t>Tuesday class stopped here</a:t>
            </a:r>
          </a:p>
        </p:txBody>
      </p:sp>
      <p:sp>
        <p:nvSpPr>
          <p:cNvPr id="35843" name="Slide Number Placeholder 3"/>
          <p:cNvSpPr>
            <a:spLocks noGrp="1"/>
          </p:cNvSpPr>
          <p:nvPr>
            <p:ph type="sldNum" sz="quarter" idx="5"/>
          </p:nvPr>
        </p:nvSpPr>
        <p:spPr>
          <a:noFill/>
        </p:spPr>
        <p:txBody>
          <a:bodyPr/>
          <a:lstStyle/>
          <a:p>
            <a:fld id="{9960B20C-205A-4CD2-BC2B-5B03C7F60CCF}"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D0CB193E-A651-453F-AF99-3CDE27318F03}" type="slidenum">
              <a:rPr lang="en-US"/>
              <a:pPr/>
              <a:t>19</a:t>
            </a:fld>
            <a:endParaRPr lang="en-US"/>
          </a:p>
        </p:txBody>
      </p:sp>
      <p:sp>
        <p:nvSpPr>
          <p:cNvPr id="41986" name="Rectangle 2"/>
          <p:cNvSpPr>
            <a:spLocks noGrp="1" noRot="1" noChangeAspect="1" noChangeArrowheads="1" noTextEdit="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p:spPr>
        <p:txBody>
          <a:bodyPr/>
          <a:lstStyle/>
          <a:p>
            <a:r>
              <a:rPr lang="en-US" smtClean="0"/>
              <a:t>Can we implement Comparable as  public int compareTo(Rectangle o) { …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01F38A53-5E02-4498-9AE4-89A8B039B9D8}" type="slidenum">
              <a:rPr lang="en-US"/>
              <a:pPr/>
              <a:t>21</a:t>
            </a:fld>
            <a:endParaRPr lang="en-US"/>
          </a:p>
        </p:txBody>
      </p:sp>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r>
              <a:rPr lang="en-US" smtClean="0"/>
              <a:t>Deep and shallow copies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6B21DEAB-B03B-4D1A-909E-AECE4B8EEE45}" type="slidenum">
              <a:rPr lang="en-US"/>
              <a:pPr/>
              <a:t>22</a:t>
            </a:fld>
            <a:endParaRPr lang="en-US"/>
          </a:p>
        </p:txBody>
      </p:sp>
      <p:sp>
        <p:nvSpPr>
          <p:cNvPr id="54274" name="Rectangle 2"/>
          <p:cNvSpPr>
            <a:spLocks noGrp="1" noRot="1" noChangeAspect="1" noChangeArrowheads="1" noTextEdit="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DC9D9B3-C14D-49E0-94D5-9F7FBBA80AEA}" type="slidenum">
              <a:rPr lang="en-US"/>
              <a:pPr/>
              <a:t>23</a:t>
            </a:fld>
            <a:endParaRPr lang="en-US"/>
          </a:p>
        </p:txBody>
      </p:sp>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r>
              <a:rPr lang="en-US" smtClean="0"/>
              <a:t>Thursday class stops here.</a:t>
            </a:r>
          </a:p>
        </p:txBody>
      </p:sp>
      <p:sp>
        <p:nvSpPr>
          <p:cNvPr id="58371" name="Slide Number Placeholder 3"/>
          <p:cNvSpPr>
            <a:spLocks noGrp="1"/>
          </p:cNvSpPr>
          <p:nvPr>
            <p:ph type="sldNum" sz="quarter" idx="5"/>
          </p:nvPr>
        </p:nvSpPr>
        <p:spPr>
          <a:noFill/>
        </p:spPr>
        <p:txBody>
          <a:bodyPr/>
          <a:lstStyle/>
          <a:p>
            <a:fld id="{17E65254-37B2-4BBA-9AB0-B3F6858A5E84}"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03" name="Group 31"/>
          <p:cNvGrpSpPr>
            <a:grpSpLocks/>
          </p:cNvGrpSpPr>
          <p:nvPr/>
        </p:nvGrpSpPr>
        <p:grpSpPr bwMode="auto">
          <a:xfrm>
            <a:off x="0" y="114300"/>
            <a:ext cx="9142413" cy="6742113"/>
            <a:chOff x="0" y="72"/>
            <a:chExt cx="5759" cy="4247"/>
          </a:xfrm>
        </p:grpSpPr>
        <p:sp>
          <p:nvSpPr>
            <p:cNvPr id="3074" name="Rectangle 2"/>
            <p:cNvSpPr>
              <a:spLocks noChangeArrowheads="1"/>
            </p:cNvSpPr>
            <p:nvPr/>
          </p:nvSpPr>
          <p:spPr bwMode="hidden">
            <a:xfrm>
              <a:off x="0" y="2112"/>
              <a:ext cx="5759" cy="2207"/>
            </a:xfrm>
            <a:prstGeom prst="rect">
              <a:avLst/>
            </a:prstGeom>
            <a:solidFill>
              <a:schemeClr val="bg1"/>
            </a:solidFill>
            <a:ln w="9525">
              <a:noFill/>
              <a:miter lim="800000"/>
              <a:headEnd/>
              <a:tailEnd/>
            </a:ln>
            <a:effectLst/>
          </p:spPr>
          <p:txBody>
            <a:bodyPr wrap="none" anchor="ctr"/>
            <a:lstStyle/>
            <a:p>
              <a:endParaRPr lang="en-US"/>
            </a:p>
          </p:txBody>
        </p:sp>
        <p:grpSp>
          <p:nvGrpSpPr>
            <p:cNvPr id="3102" name="Group 30"/>
            <p:cNvGrpSpPr>
              <a:grpSpLocks/>
            </p:cNvGrpSpPr>
            <p:nvPr/>
          </p:nvGrpSpPr>
          <p:grpSpPr bwMode="auto">
            <a:xfrm>
              <a:off x="0" y="72"/>
              <a:ext cx="5759" cy="2040"/>
              <a:chOff x="0" y="72"/>
              <a:chExt cx="5759" cy="2040"/>
            </a:xfrm>
          </p:grpSpPr>
          <p:sp>
            <p:nvSpPr>
              <p:cNvPr id="3075" name="Rectangle 3"/>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grpSp>
            <p:nvGrpSpPr>
              <p:cNvPr id="3081" name="Group 9"/>
              <p:cNvGrpSpPr>
                <a:grpSpLocks/>
              </p:cNvGrpSpPr>
              <p:nvPr/>
            </p:nvGrpSpPr>
            <p:grpSpPr bwMode="auto">
              <a:xfrm>
                <a:off x="2289" y="72"/>
                <a:ext cx="1440" cy="1984"/>
                <a:chOff x="2289" y="72"/>
                <a:chExt cx="1440" cy="1984"/>
              </a:xfrm>
            </p:grpSpPr>
            <p:sp>
              <p:nvSpPr>
                <p:cNvPr id="3076" name="Freeform 4"/>
                <p:cNvSpPr>
                  <a:spLocks/>
                </p:cNvSpPr>
                <p:nvPr/>
              </p:nvSpPr>
              <p:spPr bwMode="ltGray">
                <a:xfrm>
                  <a:off x="2289" y="127"/>
                  <a:ext cx="1440" cy="1770"/>
                </a:xfrm>
                <a:custGeom>
                  <a:avLst/>
                  <a:gdLst/>
                  <a:ahLst/>
                  <a:cxnLst>
                    <a:cxn ang="0">
                      <a:pos x="901" y="33"/>
                    </a:cxn>
                    <a:cxn ang="0">
                      <a:pos x="1066" y="129"/>
                    </a:cxn>
                    <a:cxn ang="0">
                      <a:pos x="1207" y="256"/>
                    </a:cxn>
                    <a:cxn ang="0">
                      <a:pos x="1316" y="410"/>
                    </a:cxn>
                    <a:cxn ang="0">
                      <a:pos x="1394" y="581"/>
                    </a:cxn>
                    <a:cxn ang="0">
                      <a:pos x="1435" y="766"/>
                    </a:cxn>
                    <a:cxn ang="0">
                      <a:pos x="1435" y="958"/>
                    </a:cxn>
                    <a:cxn ang="0">
                      <a:pos x="1394" y="1143"/>
                    </a:cxn>
                    <a:cxn ang="0">
                      <a:pos x="1316" y="1314"/>
                    </a:cxn>
                    <a:cxn ang="0">
                      <a:pos x="1207" y="1468"/>
                    </a:cxn>
                    <a:cxn ang="0">
                      <a:pos x="1066" y="1597"/>
                    </a:cxn>
                    <a:cxn ang="0">
                      <a:pos x="901" y="1691"/>
                    </a:cxn>
                    <a:cxn ang="0">
                      <a:pos x="721" y="1749"/>
                    </a:cxn>
                    <a:cxn ang="0">
                      <a:pos x="533" y="1769"/>
                    </a:cxn>
                    <a:cxn ang="0">
                      <a:pos x="344" y="1749"/>
                    </a:cxn>
                    <a:cxn ang="0">
                      <a:pos x="165" y="1691"/>
                    </a:cxn>
                    <a:cxn ang="0">
                      <a:pos x="0" y="1597"/>
                    </a:cxn>
                    <a:cxn ang="0">
                      <a:pos x="125" y="1571"/>
                    </a:cxn>
                    <a:cxn ang="0">
                      <a:pos x="281" y="1640"/>
                    </a:cxn>
                    <a:cxn ang="0">
                      <a:pos x="446" y="1675"/>
                    </a:cxn>
                    <a:cxn ang="0">
                      <a:pos x="618" y="1675"/>
                    </a:cxn>
                    <a:cxn ang="0">
                      <a:pos x="785" y="1640"/>
                    </a:cxn>
                    <a:cxn ang="0">
                      <a:pos x="941" y="1571"/>
                    </a:cxn>
                    <a:cxn ang="0">
                      <a:pos x="1080" y="1470"/>
                    </a:cxn>
                    <a:cxn ang="0">
                      <a:pos x="1194" y="1343"/>
                    </a:cxn>
                    <a:cxn ang="0">
                      <a:pos x="1281" y="1194"/>
                    </a:cxn>
                    <a:cxn ang="0">
                      <a:pos x="1332" y="1032"/>
                    </a:cxn>
                    <a:cxn ang="0">
                      <a:pos x="1350" y="862"/>
                    </a:cxn>
                    <a:cxn ang="0">
                      <a:pos x="1332" y="691"/>
                    </a:cxn>
                    <a:cxn ang="0">
                      <a:pos x="1281" y="530"/>
                    </a:cxn>
                    <a:cxn ang="0">
                      <a:pos x="1194" y="381"/>
                    </a:cxn>
                    <a:cxn ang="0">
                      <a:pos x="1080" y="254"/>
                    </a:cxn>
                    <a:cxn ang="0">
                      <a:pos x="941" y="154"/>
                    </a:cxn>
                    <a:cxn ang="0">
                      <a:pos x="785" y="85"/>
                    </a:cxn>
                    <a:cxn ang="0">
                      <a:pos x="812" y="0"/>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w="9525" cap="rnd">
                  <a:noFill/>
                  <a:round/>
                  <a:headEnd/>
                  <a:tailEnd/>
                </a:ln>
                <a:effectLst/>
              </p:spPr>
              <p:txBody>
                <a:bodyPr/>
                <a:lstStyle/>
                <a:p>
                  <a:endParaRPr lang="en-US"/>
                </a:p>
              </p:txBody>
            </p:sp>
            <p:sp>
              <p:nvSpPr>
                <p:cNvPr id="3077" name="Line 5"/>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p:spPr>
              <p:txBody>
                <a:bodyPr wrap="none" anchor="ctr"/>
                <a:lstStyle/>
                <a:p>
                  <a:endParaRPr lang="en-US"/>
                </a:p>
              </p:txBody>
            </p:sp>
            <p:sp>
              <p:nvSpPr>
                <p:cNvPr id="3078" name="Line 6"/>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p:spPr>
              <p:txBody>
                <a:bodyPr wrap="none" anchor="ctr"/>
                <a:lstStyle/>
                <a:p>
                  <a:endParaRPr lang="en-US"/>
                </a:p>
              </p:txBody>
            </p:sp>
            <p:sp>
              <p:nvSpPr>
                <p:cNvPr id="3079" name="Line 7"/>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p:spPr>
              <p:txBody>
                <a:bodyPr wrap="none" anchor="ctr"/>
                <a:lstStyle/>
                <a:p>
                  <a:endParaRPr lang="en-US"/>
                </a:p>
              </p:txBody>
            </p:sp>
            <p:sp>
              <p:nvSpPr>
                <p:cNvPr id="3080" name="Freeform 8"/>
                <p:cNvSpPr>
                  <a:spLocks/>
                </p:cNvSpPr>
                <p:nvPr/>
              </p:nvSpPr>
              <p:spPr bwMode="ltGray">
                <a:xfrm>
                  <a:off x="2483" y="1903"/>
                  <a:ext cx="841" cy="153"/>
                </a:xfrm>
                <a:custGeom>
                  <a:avLst/>
                  <a:gdLst/>
                  <a:ahLst/>
                  <a:cxnLst>
                    <a:cxn ang="0">
                      <a:pos x="3" y="98"/>
                    </a:cxn>
                    <a:cxn ang="0">
                      <a:pos x="20" y="80"/>
                    </a:cxn>
                    <a:cxn ang="0">
                      <a:pos x="44" y="65"/>
                    </a:cxn>
                    <a:cxn ang="0">
                      <a:pos x="89" y="43"/>
                    </a:cxn>
                    <a:cxn ang="0">
                      <a:pos x="140" y="30"/>
                    </a:cxn>
                    <a:cxn ang="0">
                      <a:pos x="188" y="19"/>
                    </a:cxn>
                    <a:cxn ang="0">
                      <a:pos x="253" y="9"/>
                    </a:cxn>
                    <a:cxn ang="0">
                      <a:pos x="314" y="3"/>
                    </a:cxn>
                    <a:cxn ang="0">
                      <a:pos x="386" y="0"/>
                    </a:cxn>
                    <a:cxn ang="0">
                      <a:pos x="475" y="1"/>
                    </a:cxn>
                    <a:cxn ang="0">
                      <a:pos x="567" y="6"/>
                    </a:cxn>
                    <a:cxn ang="0">
                      <a:pos x="632" y="14"/>
                    </a:cxn>
                    <a:cxn ang="0">
                      <a:pos x="700" y="27"/>
                    </a:cxn>
                    <a:cxn ang="0">
                      <a:pos x="765" y="47"/>
                    </a:cxn>
                    <a:cxn ang="0">
                      <a:pos x="799" y="66"/>
                    </a:cxn>
                    <a:cxn ang="0">
                      <a:pos x="820" y="82"/>
                    </a:cxn>
                    <a:cxn ang="0">
                      <a:pos x="840" y="108"/>
                    </a:cxn>
                    <a:cxn ang="0">
                      <a:pos x="806" y="122"/>
                    </a:cxn>
                    <a:cxn ang="0">
                      <a:pos x="748" y="133"/>
                    </a:cxn>
                    <a:cxn ang="0">
                      <a:pos x="676" y="141"/>
                    </a:cxn>
                    <a:cxn ang="0">
                      <a:pos x="608" y="148"/>
                    </a:cxn>
                    <a:cxn ang="0">
                      <a:pos x="526" y="151"/>
                    </a:cxn>
                    <a:cxn ang="0">
                      <a:pos x="437" y="152"/>
                    </a:cxn>
                    <a:cxn ang="0">
                      <a:pos x="352" y="152"/>
                    </a:cxn>
                    <a:cxn ang="0">
                      <a:pos x="263" y="151"/>
                    </a:cxn>
                    <a:cxn ang="0">
                      <a:pos x="164" y="143"/>
                    </a:cxn>
                    <a:cxn ang="0">
                      <a:pos x="85" y="135"/>
                    </a:cxn>
                    <a:cxn ang="0">
                      <a:pos x="20" y="120"/>
                    </a:cxn>
                    <a:cxn ang="0">
                      <a:pos x="0" y="109"/>
                    </a:cxn>
                    <a:cxn ang="0">
                      <a:pos x="3" y="98"/>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w="9525" cap="rnd">
                  <a:noFill/>
                  <a:round/>
                  <a:headEnd/>
                  <a:tailEnd/>
                </a:ln>
                <a:effectLst/>
              </p:spPr>
              <p:txBody>
                <a:bodyPr/>
                <a:lstStyle/>
                <a:p>
                  <a:endParaRPr lang="en-US"/>
                </a:p>
              </p:txBody>
            </p:sp>
          </p:grpSp>
          <p:sp>
            <p:nvSpPr>
              <p:cNvPr id="3082" name="Oval 10"/>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w="9525">
                <a:noFill/>
                <a:round/>
                <a:headEnd/>
                <a:tailEnd/>
              </a:ln>
              <a:effectLst/>
            </p:spPr>
            <p:txBody>
              <a:bodyPr wrap="none" anchor="ctr"/>
              <a:lstStyle/>
              <a:p>
                <a:endParaRPr lang="en-US"/>
              </a:p>
            </p:txBody>
          </p:sp>
          <p:grpSp>
            <p:nvGrpSpPr>
              <p:cNvPr id="3101" name="Group 29"/>
              <p:cNvGrpSpPr>
                <a:grpSpLocks/>
              </p:cNvGrpSpPr>
              <p:nvPr/>
            </p:nvGrpSpPr>
            <p:grpSpPr bwMode="auto">
              <a:xfrm>
                <a:off x="2071" y="406"/>
                <a:ext cx="1392" cy="1109"/>
                <a:chOff x="2071" y="406"/>
                <a:chExt cx="1392" cy="1109"/>
              </a:xfrm>
            </p:grpSpPr>
            <p:sp>
              <p:nvSpPr>
                <p:cNvPr id="3083" name="Freeform 11"/>
                <p:cNvSpPr>
                  <a:spLocks/>
                </p:cNvSpPr>
                <p:nvPr/>
              </p:nvSpPr>
              <p:spPr bwMode="grayWhite">
                <a:xfrm>
                  <a:off x="2268" y="812"/>
                  <a:ext cx="1" cy="17"/>
                </a:xfrm>
                <a:custGeom>
                  <a:avLst/>
                  <a:gdLst/>
                  <a:ahLst/>
                  <a:cxnLst>
                    <a:cxn ang="0">
                      <a:pos x="0" y="0"/>
                    </a:cxn>
                    <a:cxn ang="0">
                      <a:pos x="0" y="16"/>
                    </a:cxn>
                    <a:cxn ang="0">
                      <a:pos x="0" y="16"/>
                    </a:cxn>
                    <a:cxn ang="0">
                      <a:pos x="0" y="6"/>
                    </a:cxn>
                    <a:cxn ang="0">
                      <a:pos x="0" y="0"/>
                    </a:cxn>
                  </a:cxnLst>
                  <a:rect l="0" t="0" r="r" b="b"/>
                  <a:pathLst>
                    <a:path w="1" h="17">
                      <a:moveTo>
                        <a:pt x="0" y="0"/>
                      </a:moveTo>
                      <a:lnTo>
                        <a:pt x="0" y="16"/>
                      </a:lnTo>
                      <a:lnTo>
                        <a:pt x="0" y="16"/>
                      </a:lnTo>
                      <a:lnTo>
                        <a:pt x="0" y="6"/>
                      </a:lnTo>
                      <a:lnTo>
                        <a:pt x="0" y="0"/>
                      </a:lnTo>
                    </a:path>
                  </a:pathLst>
                </a:custGeom>
                <a:solidFill>
                  <a:schemeClr val="bg1"/>
                </a:solidFill>
                <a:ln w="9525" cap="rnd">
                  <a:noFill/>
                  <a:round/>
                  <a:headEnd/>
                  <a:tailEnd/>
                </a:ln>
                <a:effectLst/>
              </p:spPr>
              <p:txBody>
                <a:bodyPr/>
                <a:lstStyle/>
                <a:p>
                  <a:endParaRPr lang="en-US"/>
                </a:p>
              </p:txBody>
            </p:sp>
            <p:sp>
              <p:nvSpPr>
                <p:cNvPr id="3084" name="Freeform 12"/>
                <p:cNvSpPr>
                  <a:spLocks/>
                </p:cNvSpPr>
                <p:nvPr/>
              </p:nvSpPr>
              <p:spPr bwMode="grayWhite">
                <a:xfrm>
                  <a:off x="2292" y="843"/>
                  <a:ext cx="17" cy="17"/>
                </a:xfrm>
                <a:custGeom>
                  <a:avLst/>
                  <a:gdLst/>
                  <a:ahLst/>
                  <a:cxnLst>
                    <a:cxn ang="0">
                      <a:pos x="0" y="0"/>
                    </a:cxn>
                    <a:cxn ang="0">
                      <a:pos x="16" y="0"/>
                    </a:cxn>
                    <a:cxn ang="0">
                      <a:pos x="16" y="16"/>
                    </a:cxn>
                    <a:cxn ang="0">
                      <a:pos x="0" y="0"/>
                    </a:cxn>
                  </a:cxnLst>
                  <a:rect l="0" t="0" r="r" b="b"/>
                  <a:pathLst>
                    <a:path w="17" h="17">
                      <a:moveTo>
                        <a:pt x="0" y="0"/>
                      </a:moveTo>
                      <a:lnTo>
                        <a:pt x="16" y="0"/>
                      </a:lnTo>
                      <a:lnTo>
                        <a:pt x="16" y="16"/>
                      </a:lnTo>
                      <a:lnTo>
                        <a:pt x="0" y="0"/>
                      </a:lnTo>
                    </a:path>
                  </a:pathLst>
                </a:custGeom>
                <a:solidFill>
                  <a:schemeClr val="bg1"/>
                </a:solidFill>
                <a:ln w="9525" cap="rnd">
                  <a:noFill/>
                  <a:round/>
                  <a:headEnd/>
                  <a:tailEnd/>
                </a:ln>
                <a:effectLst/>
              </p:spPr>
              <p:txBody>
                <a:bodyPr/>
                <a:lstStyle/>
                <a:p>
                  <a:endParaRPr lang="en-US"/>
                </a:p>
              </p:txBody>
            </p:sp>
            <p:sp>
              <p:nvSpPr>
                <p:cNvPr id="3085" name="Freeform 13"/>
                <p:cNvSpPr>
                  <a:spLocks/>
                </p:cNvSpPr>
                <p:nvPr/>
              </p:nvSpPr>
              <p:spPr bwMode="grayWhite">
                <a:xfrm>
                  <a:off x="2372" y="802"/>
                  <a:ext cx="51" cy="48"/>
                </a:xfrm>
                <a:custGeom>
                  <a:avLst/>
                  <a:gdLst/>
                  <a:ahLst/>
                  <a:cxnLst>
                    <a:cxn ang="0">
                      <a:pos x="50" y="0"/>
                    </a:cxn>
                    <a:cxn ang="0">
                      <a:pos x="31" y="0"/>
                    </a:cxn>
                    <a:cxn ang="0">
                      <a:pos x="20" y="13"/>
                    </a:cxn>
                    <a:cxn ang="0">
                      <a:pos x="13" y="13"/>
                    </a:cxn>
                    <a:cxn ang="0">
                      <a:pos x="7" y="19"/>
                    </a:cxn>
                    <a:cxn ang="0">
                      <a:pos x="0" y="19"/>
                    </a:cxn>
                    <a:cxn ang="0">
                      <a:pos x="0" y="35"/>
                    </a:cxn>
                    <a:cxn ang="0">
                      <a:pos x="12" y="47"/>
                    </a:cxn>
                    <a:cxn ang="0">
                      <a:pos x="41" y="47"/>
                    </a:cxn>
                    <a:cxn ang="0">
                      <a:pos x="50" y="35"/>
                    </a:cxn>
                    <a:cxn ang="0">
                      <a:pos x="50" y="0"/>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w="9525" cap="rnd">
                  <a:noFill/>
                  <a:round/>
                  <a:headEnd/>
                  <a:tailEnd/>
                </a:ln>
                <a:effectLst/>
              </p:spPr>
              <p:txBody>
                <a:bodyPr/>
                <a:lstStyle/>
                <a:p>
                  <a:endParaRPr lang="en-US"/>
                </a:p>
              </p:txBody>
            </p:sp>
            <p:sp>
              <p:nvSpPr>
                <p:cNvPr id="3086" name="Freeform 14"/>
                <p:cNvSpPr>
                  <a:spLocks/>
                </p:cNvSpPr>
                <p:nvPr/>
              </p:nvSpPr>
              <p:spPr bwMode="grayWhite">
                <a:xfrm>
                  <a:off x="2071" y="840"/>
                  <a:ext cx="451" cy="587"/>
                </a:xfrm>
                <a:custGeom>
                  <a:avLst/>
                  <a:gdLst/>
                  <a:ahLst/>
                  <a:cxnLst>
                    <a:cxn ang="0">
                      <a:pos x="107" y="0"/>
                    </a:cxn>
                    <a:cxn ang="0">
                      <a:pos x="99" y="16"/>
                    </a:cxn>
                    <a:cxn ang="0">
                      <a:pos x="64" y="47"/>
                    </a:cxn>
                    <a:cxn ang="0">
                      <a:pos x="56" y="75"/>
                    </a:cxn>
                    <a:cxn ang="0">
                      <a:pos x="30" y="95"/>
                    </a:cxn>
                    <a:cxn ang="0">
                      <a:pos x="12" y="135"/>
                    </a:cxn>
                    <a:cxn ang="0">
                      <a:pos x="12" y="159"/>
                    </a:cxn>
                    <a:cxn ang="0">
                      <a:pos x="0" y="201"/>
                    </a:cxn>
                    <a:cxn ang="0">
                      <a:pos x="16" y="219"/>
                    </a:cxn>
                    <a:cxn ang="0">
                      <a:pos x="56" y="272"/>
                    </a:cxn>
                    <a:cxn ang="0">
                      <a:pos x="68" y="265"/>
                    </a:cxn>
                    <a:cxn ang="0">
                      <a:pos x="139" y="265"/>
                    </a:cxn>
                    <a:cxn ang="0">
                      <a:pos x="172" y="278"/>
                    </a:cxn>
                    <a:cxn ang="0">
                      <a:pos x="169" y="319"/>
                    </a:cxn>
                    <a:cxn ang="0">
                      <a:pos x="193" y="374"/>
                    </a:cxn>
                    <a:cxn ang="0">
                      <a:pos x="191" y="389"/>
                    </a:cxn>
                    <a:cxn ang="0">
                      <a:pos x="201" y="406"/>
                    </a:cxn>
                    <a:cxn ang="0">
                      <a:pos x="186" y="445"/>
                    </a:cxn>
                    <a:cxn ang="0">
                      <a:pos x="204" y="494"/>
                    </a:cxn>
                    <a:cxn ang="0">
                      <a:pos x="214" y="532"/>
                    </a:cxn>
                    <a:cxn ang="0">
                      <a:pos x="226" y="556"/>
                    </a:cxn>
                    <a:cxn ang="0">
                      <a:pos x="239" y="586"/>
                    </a:cxn>
                    <a:cxn ang="0">
                      <a:pos x="263" y="582"/>
                    </a:cxn>
                    <a:cxn ang="0">
                      <a:pos x="302" y="560"/>
                    </a:cxn>
                    <a:cxn ang="0">
                      <a:pos x="320" y="533"/>
                    </a:cxn>
                    <a:cxn ang="0">
                      <a:pos x="319" y="515"/>
                    </a:cxn>
                    <a:cxn ang="0">
                      <a:pos x="342" y="500"/>
                    </a:cxn>
                    <a:cxn ang="0">
                      <a:pos x="338" y="474"/>
                    </a:cxn>
                    <a:cxn ang="0">
                      <a:pos x="373" y="432"/>
                    </a:cxn>
                    <a:cxn ang="0">
                      <a:pos x="378" y="398"/>
                    </a:cxn>
                    <a:cxn ang="0">
                      <a:pos x="369" y="386"/>
                    </a:cxn>
                    <a:cxn ang="0">
                      <a:pos x="373" y="372"/>
                    </a:cxn>
                    <a:cxn ang="0">
                      <a:pos x="365" y="360"/>
                    </a:cxn>
                    <a:cxn ang="0">
                      <a:pos x="391" y="327"/>
                    </a:cxn>
                    <a:cxn ang="0">
                      <a:pos x="391" y="310"/>
                    </a:cxn>
                    <a:cxn ang="0">
                      <a:pos x="427" y="282"/>
                    </a:cxn>
                    <a:cxn ang="0">
                      <a:pos x="450" y="207"/>
                    </a:cxn>
                    <a:cxn ang="0">
                      <a:pos x="417" y="226"/>
                    </a:cxn>
                    <a:cxn ang="0">
                      <a:pos x="388" y="218"/>
                    </a:cxn>
                    <a:cxn ang="0">
                      <a:pos x="392" y="200"/>
                    </a:cxn>
                    <a:cxn ang="0">
                      <a:pos x="363" y="180"/>
                    </a:cxn>
                    <a:cxn ang="0">
                      <a:pos x="349" y="132"/>
                    </a:cxn>
                    <a:cxn ang="0">
                      <a:pos x="321" y="93"/>
                    </a:cxn>
                    <a:cxn ang="0">
                      <a:pos x="321" y="66"/>
                    </a:cxn>
                    <a:cxn ang="0">
                      <a:pos x="306" y="65"/>
                    </a:cxn>
                    <a:cxn ang="0">
                      <a:pos x="296" y="69"/>
                    </a:cxn>
                    <a:cxn ang="0">
                      <a:pos x="254" y="54"/>
                    </a:cxn>
                    <a:cxn ang="0">
                      <a:pos x="243" y="65"/>
                    </a:cxn>
                    <a:cxn ang="0">
                      <a:pos x="234" y="78"/>
                    </a:cxn>
                    <a:cxn ang="0">
                      <a:pos x="211" y="53"/>
                    </a:cxn>
                    <a:cxn ang="0">
                      <a:pos x="189" y="47"/>
                    </a:cxn>
                    <a:cxn ang="0">
                      <a:pos x="187" y="15"/>
                    </a:cxn>
                    <a:cxn ang="0">
                      <a:pos x="155" y="20"/>
                    </a:cxn>
                    <a:cxn ang="0">
                      <a:pos x="135" y="13"/>
                    </a:cxn>
                    <a:cxn ang="0">
                      <a:pos x="107" y="0"/>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w="9525" cap="rnd">
                  <a:noFill/>
                  <a:round/>
                  <a:headEnd/>
                  <a:tailEnd/>
                </a:ln>
                <a:effectLst/>
              </p:spPr>
              <p:txBody>
                <a:bodyPr/>
                <a:lstStyle/>
                <a:p>
                  <a:endParaRPr lang="en-US"/>
                </a:p>
              </p:txBody>
            </p:sp>
            <p:sp>
              <p:nvSpPr>
                <p:cNvPr id="3087" name="Freeform 15"/>
                <p:cNvSpPr>
                  <a:spLocks/>
                </p:cNvSpPr>
                <p:nvPr/>
              </p:nvSpPr>
              <p:spPr bwMode="grayWhite">
                <a:xfrm>
                  <a:off x="3112" y="987"/>
                  <a:ext cx="17" cy="28"/>
                </a:xfrm>
                <a:custGeom>
                  <a:avLst/>
                  <a:gdLst/>
                  <a:ahLst/>
                  <a:cxnLst>
                    <a:cxn ang="0">
                      <a:pos x="7" y="0"/>
                    </a:cxn>
                    <a:cxn ang="0">
                      <a:pos x="9" y="8"/>
                    </a:cxn>
                    <a:cxn ang="0">
                      <a:pos x="7" y="14"/>
                    </a:cxn>
                    <a:cxn ang="0">
                      <a:pos x="7" y="19"/>
                    </a:cxn>
                    <a:cxn ang="0">
                      <a:pos x="16" y="23"/>
                    </a:cxn>
                    <a:cxn ang="0">
                      <a:pos x="16" y="27"/>
                    </a:cxn>
                    <a:cxn ang="0">
                      <a:pos x="9" y="23"/>
                    </a:cxn>
                    <a:cxn ang="0">
                      <a:pos x="3" y="27"/>
                    </a:cxn>
                    <a:cxn ang="0">
                      <a:pos x="0" y="23"/>
                    </a:cxn>
                    <a:cxn ang="0">
                      <a:pos x="3" y="19"/>
                    </a:cxn>
                    <a:cxn ang="0">
                      <a:pos x="0" y="14"/>
                    </a:cxn>
                    <a:cxn ang="0">
                      <a:pos x="3" y="4"/>
                    </a:cxn>
                    <a:cxn ang="0">
                      <a:pos x="7" y="0"/>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w="9525" cap="rnd">
                  <a:noFill/>
                  <a:round/>
                  <a:headEnd/>
                  <a:tailEnd/>
                </a:ln>
                <a:effectLst/>
              </p:spPr>
              <p:txBody>
                <a:bodyPr/>
                <a:lstStyle/>
                <a:p>
                  <a:endParaRPr lang="en-US"/>
                </a:p>
              </p:txBody>
            </p:sp>
            <p:sp>
              <p:nvSpPr>
                <p:cNvPr id="3088" name="Freeform 16"/>
                <p:cNvSpPr>
                  <a:spLocks/>
                </p:cNvSpPr>
                <p:nvPr/>
              </p:nvSpPr>
              <p:spPr bwMode="grayWhite">
                <a:xfrm>
                  <a:off x="3027" y="1109"/>
                  <a:ext cx="68" cy="97"/>
                </a:xfrm>
                <a:custGeom>
                  <a:avLst/>
                  <a:gdLst/>
                  <a:ahLst/>
                  <a:cxnLst>
                    <a:cxn ang="0">
                      <a:pos x="0" y="48"/>
                    </a:cxn>
                    <a:cxn ang="0">
                      <a:pos x="24" y="48"/>
                    </a:cxn>
                    <a:cxn ang="0">
                      <a:pos x="52" y="0"/>
                    </a:cxn>
                    <a:cxn ang="0">
                      <a:pos x="67" y="28"/>
                    </a:cxn>
                    <a:cxn ang="0">
                      <a:pos x="55" y="96"/>
                    </a:cxn>
                    <a:cxn ang="0">
                      <a:pos x="5" y="80"/>
                    </a:cxn>
                    <a:cxn ang="0">
                      <a:pos x="0" y="48"/>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w="9525" cap="rnd">
                  <a:noFill/>
                  <a:round/>
                  <a:headEnd/>
                  <a:tailEnd/>
                </a:ln>
                <a:effectLst/>
              </p:spPr>
              <p:txBody>
                <a:bodyPr/>
                <a:lstStyle/>
                <a:p>
                  <a:endParaRPr lang="en-US"/>
                </a:p>
              </p:txBody>
            </p:sp>
            <p:sp>
              <p:nvSpPr>
                <p:cNvPr id="3089" name="Freeform 17"/>
                <p:cNvSpPr>
                  <a:spLocks/>
                </p:cNvSpPr>
                <p:nvPr/>
              </p:nvSpPr>
              <p:spPr bwMode="grayWhite">
                <a:xfrm>
                  <a:off x="3162" y="1146"/>
                  <a:ext cx="117" cy="94"/>
                </a:xfrm>
                <a:custGeom>
                  <a:avLst/>
                  <a:gdLst/>
                  <a:ahLst/>
                  <a:cxnLst>
                    <a:cxn ang="0">
                      <a:pos x="7" y="22"/>
                    </a:cxn>
                    <a:cxn ang="0">
                      <a:pos x="0" y="0"/>
                    </a:cxn>
                    <a:cxn ang="0">
                      <a:pos x="39" y="9"/>
                    </a:cxn>
                    <a:cxn ang="0">
                      <a:pos x="95" y="32"/>
                    </a:cxn>
                    <a:cxn ang="0">
                      <a:pos x="95" y="49"/>
                    </a:cxn>
                    <a:cxn ang="0">
                      <a:pos x="116" y="93"/>
                    </a:cxn>
                    <a:cxn ang="0">
                      <a:pos x="73" y="51"/>
                    </a:cxn>
                    <a:cxn ang="0">
                      <a:pos x="44" y="54"/>
                    </a:cxn>
                    <a:cxn ang="0">
                      <a:pos x="7" y="22"/>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w="9525" cap="rnd">
                  <a:noFill/>
                  <a:round/>
                  <a:headEnd/>
                  <a:tailEnd/>
                </a:ln>
                <a:effectLst/>
              </p:spPr>
              <p:txBody>
                <a:bodyPr/>
                <a:lstStyle/>
                <a:p>
                  <a:endParaRPr lang="en-US"/>
                </a:p>
              </p:txBody>
            </p:sp>
            <p:sp>
              <p:nvSpPr>
                <p:cNvPr id="3090" name="Freeform 18"/>
                <p:cNvSpPr>
                  <a:spLocks/>
                </p:cNvSpPr>
                <p:nvPr/>
              </p:nvSpPr>
              <p:spPr bwMode="grayWhite">
                <a:xfrm>
                  <a:off x="3384" y="1337"/>
                  <a:ext cx="79" cy="101"/>
                </a:xfrm>
                <a:custGeom>
                  <a:avLst/>
                  <a:gdLst/>
                  <a:ahLst/>
                  <a:cxnLst>
                    <a:cxn ang="0">
                      <a:pos x="48" y="0"/>
                    </a:cxn>
                    <a:cxn ang="0">
                      <a:pos x="78" y="30"/>
                    </a:cxn>
                    <a:cxn ang="0">
                      <a:pos x="16" y="100"/>
                    </a:cxn>
                    <a:cxn ang="0">
                      <a:pos x="0" y="84"/>
                    </a:cxn>
                    <a:cxn ang="0">
                      <a:pos x="45" y="39"/>
                    </a:cxn>
                    <a:cxn ang="0">
                      <a:pos x="48" y="0"/>
                    </a:cxn>
                  </a:cxnLst>
                  <a:rect l="0" t="0" r="r" b="b"/>
                  <a:pathLst>
                    <a:path w="79" h="101">
                      <a:moveTo>
                        <a:pt x="48" y="0"/>
                      </a:moveTo>
                      <a:lnTo>
                        <a:pt x="78" y="30"/>
                      </a:lnTo>
                      <a:lnTo>
                        <a:pt x="16" y="100"/>
                      </a:lnTo>
                      <a:lnTo>
                        <a:pt x="0" y="84"/>
                      </a:lnTo>
                      <a:lnTo>
                        <a:pt x="45" y="39"/>
                      </a:lnTo>
                      <a:lnTo>
                        <a:pt x="48" y="0"/>
                      </a:lnTo>
                    </a:path>
                  </a:pathLst>
                </a:custGeom>
                <a:solidFill>
                  <a:schemeClr val="bg1"/>
                </a:solidFill>
                <a:ln w="9525" cap="rnd">
                  <a:noFill/>
                  <a:round/>
                  <a:headEnd/>
                  <a:tailEnd/>
                </a:ln>
                <a:effectLst/>
              </p:spPr>
              <p:txBody>
                <a:bodyPr/>
                <a:lstStyle/>
                <a:p>
                  <a:endParaRPr lang="en-US"/>
                </a:p>
              </p:txBody>
            </p:sp>
            <p:sp>
              <p:nvSpPr>
                <p:cNvPr id="3091" name="Freeform 19"/>
                <p:cNvSpPr>
                  <a:spLocks/>
                </p:cNvSpPr>
                <p:nvPr/>
              </p:nvSpPr>
              <p:spPr bwMode="grayWhite">
                <a:xfrm>
                  <a:off x="2211" y="651"/>
                  <a:ext cx="39" cy="66"/>
                </a:xfrm>
                <a:custGeom>
                  <a:avLst/>
                  <a:gdLst/>
                  <a:ahLst/>
                  <a:cxnLst>
                    <a:cxn ang="0">
                      <a:pos x="38" y="51"/>
                    </a:cxn>
                    <a:cxn ang="0">
                      <a:pos x="28" y="43"/>
                    </a:cxn>
                    <a:cxn ang="0">
                      <a:pos x="28" y="14"/>
                    </a:cxn>
                    <a:cxn ang="0">
                      <a:pos x="33" y="8"/>
                    </a:cxn>
                    <a:cxn ang="0">
                      <a:pos x="24" y="8"/>
                    </a:cxn>
                    <a:cxn ang="0">
                      <a:pos x="29" y="0"/>
                    </a:cxn>
                    <a:cxn ang="0">
                      <a:pos x="22" y="0"/>
                    </a:cxn>
                    <a:cxn ang="0">
                      <a:pos x="14" y="9"/>
                    </a:cxn>
                    <a:cxn ang="0">
                      <a:pos x="14" y="27"/>
                    </a:cxn>
                    <a:cxn ang="0">
                      <a:pos x="18" y="31"/>
                    </a:cxn>
                    <a:cxn ang="0">
                      <a:pos x="18" y="39"/>
                    </a:cxn>
                    <a:cxn ang="0">
                      <a:pos x="16" y="39"/>
                    </a:cxn>
                    <a:cxn ang="0">
                      <a:pos x="9" y="46"/>
                    </a:cxn>
                    <a:cxn ang="0">
                      <a:pos x="9" y="53"/>
                    </a:cxn>
                    <a:cxn ang="0">
                      <a:pos x="0" y="65"/>
                    </a:cxn>
                    <a:cxn ang="0">
                      <a:pos x="29" y="65"/>
                    </a:cxn>
                    <a:cxn ang="0">
                      <a:pos x="38" y="51"/>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w="9525" cap="rnd">
                  <a:noFill/>
                  <a:round/>
                  <a:headEnd/>
                  <a:tailEnd/>
                </a:ln>
                <a:effectLst/>
              </p:spPr>
              <p:txBody>
                <a:bodyPr/>
                <a:lstStyle/>
                <a:p>
                  <a:endParaRPr lang="en-US"/>
                </a:p>
              </p:txBody>
            </p:sp>
            <p:sp>
              <p:nvSpPr>
                <p:cNvPr id="3092" name="Freeform 20"/>
                <p:cNvSpPr>
                  <a:spLocks/>
                </p:cNvSpPr>
                <p:nvPr/>
              </p:nvSpPr>
              <p:spPr bwMode="grayWhite">
                <a:xfrm>
                  <a:off x="2198" y="673"/>
                  <a:ext cx="21" cy="24"/>
                </a:xfrm>
                <a:custGeom>
                  <a:avLst/>
                  <a:gdLst/>
                  <a:ahLst/>
                  <a:cxnLst>
                    <a:cxn ang="0">
                      <a:pos x="17" y="8"/>
                    </a:cxn>
                    <a:cxn ang="0">
                      <a:pos x="20" y="8"/>
                    </a:cxn>
                    <a:cxn ang="0">
                      <a:pos x="20" y="0"/>
                    </a:cxn>
                    <a:cxn ang="0">
                      <a:pos x="13" y="0"/>
                    </a:cxn>
                    <a:cxn ang="0">
                      <a:pos x="0" y="15"/>
                    </a:cxn>
                    <a:cxn ang="0">
                      <a:pos x="0" y="23"/>
                    </a:cxn>
                    <a:cxn ang="0">
                      <a:pos x="12" y="23"/>
                    </a:cxn>
                    <a:cxn ang="0">
                      <a:pos x="17" y="17"/>
                    </a:cxn>
                    <a:cxn ang="0">
                      <a:pos x="17" y="8"/>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w="9525" cap="rnd">
                  <a:noFill/>
                  <a:round/>
                  <a:headEnd/>
                  <a:tailEnd/>
                </a:ln>
                <a:effectLst/>
              </p:spPr>
              <p:txBody>
                <a:bodyPr/>
                <a:lstStyle/>
                <a:p>
                  <a:endParaRPr lang="en-US"/>
                </a:p>
              </p:txBody>
            </p:sp>
            <p:sp>
              <p:nvSpPr>
                <p:cNvPr id="3093" name="Freeform 21"/>
                <p:cNvSpPr>
                  <a:spLocks/>
                </p:cNvSpPr>
                <p:nvPr/>
              </p:nvSpPr>
              <p:spPr bwMode="grayWhite">
                <a:xfrm>
                  <a:off x="2167" y="634"/>
                  <a:ext cx="256" cy="216"/>
                </a:xfrm>
                <a:custGeom>
                  <a:avLst/>
                  <a:gdLst/>
                  <a:ahLst/>
                  <a:cxnLst>
                    <a:cxn ang="0">
                      <a:pos x="168" y="15"/>
                    </a:cxn>
                    <a:cxn ang="0">
                      <a:pos x="201" y="20"/>
                    </a:cxn>
                    <a:cxn ang="0">
                      <a:pos x="181" y="28"/>
                    </a:cxn>
                    <a:cxn ang="0">
                      <a:pos x="172" y="41"/>
                    </a:cxn>
                    <a:cxn ang="0">
                      <a:pos x="160" y="70"/>
                    </a:cxn>
                    <a:cxn ang="0">
                      <a:pos x="140" y="72"/>
                    </a:cxn>
                    <a:cxn ang="0">
                      <a:pos x="123" y="69"/>
                    </a:cxn>
                    <a:cxn ang="0">
                      <a:pos x="131" y="55"/>
                    </a:cxn>
                    <a:cxn ang="0">
                      <a:pos x="124" y="37"/>
                    </a:cxn>
                    <a:cxn ang="0">
                      <a:pos x="114" y="69"/>
                    </a:cxn>
                    <a:cxn ang="0">
                      <a:pos x="87" y="84"/>
                    </a:cxn>
                    <a:cxn ang="0">
                      <a:pos x="73" y="94"/>
                    </a:cxn>
                    <a:cxn ang="0">
                      <a:pos x="53" y="108"/>
                    </a:cxn>
                    <a:cxn ang="0">
                      <a:pos x="43" y="143"/>
                    </a:cxn>
                    <a:cxn ang="0">
                      <a:pos x="8" y="130"/>
                    </a:cxn>
                    <a:cxn ang="0">
                      <a:pos x="0" y="156"/>
                    </a:cxn>
                    <a:cxn ang="0">
                      <a:pos x="15" y="194"/>
                    </a:cxn>
                    <a:cxn ang="0">
                      <a:pos x="71" y="153"/>
                    </a:cxn>
                    <a:cxn ang="0">
                      <a:pos x="105" y="145"/>
                    </a:cxn>
                    <a:cxn ang="0">
                      <a:pos x="111" y="161"/>
                    </a:cxn>
                    <a:cxn ang="0">
                      <a:pos x="139" y="201"/>
                    </a:cxn>
                    <a:cxn ang="0">
                      <a:pos x="142" y="189"/>
                    </a:cxn>
                    <a:cxn ang="0">
                      <a:pos x="150" y="189"/>
                    </a:cxn>
                    <a:cxn ang="0">
                      <a:pos x="123" y="152"/>
                    </a:cxn>
                    <a:cxn ang="0">
                      <a:pos x="131" y="139"/>
                    </a:cxn>
                    <a:cxn ang="0">
                      <a:pos x="160" y="178"/>
                    </a:cxn>
                    <a:cxn ang="0">
                      <a:pos x="172" y="202"/>
                    </a:cxn>
                    <a:cxn ang="0">
                      <a:pos x="178" y="215"/>
                    </a:cxn>
                    <a:cxn ang="0">
                      <a:pos x="183" y="191"/>
                    </a:cxn>
                    <a:cxn ang="0">
                      <a:pos x="202" y="182"/>
                    </a:cxn>
                    <a:cxn ang="0">
                      <a:pos x="214" y="177"/>
                    </a:cxn>
                    <a:cxn ang="0">
                      <a:pos x="210" y="158"/>
                    </a:cxn>
                    <a:cxn ang="0">
                      <a:pos x="219" y="126"/>
                    </a:cxn>
                    <a:cxn ang="0">
                      <a:pos x="232" y="130"/>
                    </a:cxn>
                    <a:cxn ang="0">
                      <a:pos x="236" y="145"/>
                    </a:cxn>
                    <a:cxn ang="0">
                      <a:pos x="247" y="137"/>
                    </a:cxn>
                    <a:cxn ang="0">
                      <a:pos x="244" y="134"/>
                    </a:cxn>
                    <a:cxn ang="0">
                      <a:pos x="252" y="114"/>
                    </a:cxn>
                    <a:cxn ang="0">
                      <a:pos x="255" y="137"/>
                    </a:cxn>
                    <a:cxn ang="0">
                      <a:pos x="168" y="0"/>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w="9525" cap="rnd">
                  <a:noFill/>
                  <a:round/>
                  <a:headEnd/>
                  <a:tailEnd/>
                </a:ln>
                <a:effectLst/>
              </p:spPr>
              <p:txBody>
                <a:bodyPr/>
                <a:lstStyle/>
                <a:p>
                  <a:endParaRPr lang="en-US"/>
                </a:p>
              </p:txBody>
            </p:sp>
            <p:sp>
              <p:nvSpPr>
                <p:cNvPr id="3094" name="Freeform 22"/>
                <p:cNvSpPr>
                  <a:spLocks/>
                </p:cNvSpPr>
                <p:nvPr/>
              </p:nvSpPr>
              <p:spPr bwMode="grayWhite">
                <a:xfrm>
                  <a:off x="2276" y="406"/>
                  <a:ext cx="1089" cy="769"/>
                </a:xfrm>
                <a:custGeom>
                  <a:avLst/>
                  <a:gdLst/>
                  <a:ahLst/>
                  <a:cxnLst>
                    <a:cxn ang="0">
                      <a:pos x="32" y="202"/>
                    </a:cxn>
                    <a:cxn ang="0">
                      <a:pos x="99" y="134"/>
                    </a:cxn>
                    <a:cxn ang="0">
                      <a:pos x="142" y="181"/>
                    </a:cxn>
                    <a:cxn ang="0">
                      <a:pos x="118" y="179"/>
                    </a:cxn>
                    <a:cxn ang="0">
                      <a:pos x="216" y="172"/>
                    </a:cxn>
                    <a:cxn ang="0">
                      <a:pos x="240" y="110"/>
                    </a:cxn>
                    <a:cxn ang="0">
                      <a:pos x="241" y="124"/>
                    </a:cxn>
                    <a:cxn ang="0">
                      <a:pos x="223" y="172"/>
                    </a:cxn>
                    <a:cxn ang="0">
                      <a:pos x="301" y="133"/>
                    </a:cxn>
                    <a:cxn ang="0">
                      <a:pos x="460" y="23"/>
                    </a:cxn>
                    <a:cxn ang="0">
                      <a:pos x="574" y="29"/>
                    </a:cxn>
                    <a:cxn ang="0">
                      <a:pos x="701" y="15"/>
                    </a:cxn>
                    <a:cxn ang="0">
                      <a:pos x="840" y="71"/>
                    </a:cxn>
                    <a:cxn ang="0">
                      <a:pos x="1001" y="91"/>
                    </a:cxn>
                    <a:cxn ang="0">
                      <a:pos x="1080" y="156"/>
                    </a:cxn>
                    <a:cxn ang="0">
                      <a:pos x="1019" y="206"/>
                    </a:cxn>
                    <a:cxn ang="0">
                      <a:pos x="985" y="270"/>
                    </a:cxn>
                    <a:cxn ang="0">
                      <a:pos x="945" y="273"/>
                    </a:cxn>
                    <a:cxn ang="0">
                      <a:pos x="958" y="184"/>
                    </a:cxn>
                    <a:cxn ang="0">
                      <a:pos x="906" y="232"/>
                    </a:cxn>
                    <a:cxn ang="0">
                      <a:pos x="868" y="273"/>
                    </a:cxn>
                    <a:cxn ang="0">
                      <a:pos x="881" y="318"/>
                    </a:cxn>
                    <a:cxn ang="0">
                      <a:pos x="837" y="385"/>
                    </a:cxn>
                    <a:cxn ang="0">
                      <a:pos x="844" y="439"/>
                    </a:cxn>
                    <a:cxn ang="0">
                      <a:pos x="839" y="413"/>
                    </a:cxn>
                    <a:cxn ang="0">
                      <a:pos x="797" y="416"/>
                    </a:cxn>
                    <a:cxn ang="0">
                      <a:pos x="828" y="496"/>
                    </a:cxn>
                    <a:cxn ang="0">
                      <a:pos x="751" y="589"/>
                    </a:cxn>
                    <a:cxn ang="0">
                      <a:pos x="730" y="615"/>
                    </a:cxn>
                    <a:cxn ang="0">
                      <a:pos x="703" y="706"/>
                    </a:cxn>
                    <a:cxn ang="0">
                      <a:pos x="665" y="708"/>
                    </a:cxn>
                    <a:cxn ang="0">
                      <a:pos x="711" y="768"/>
                    </a:cxn>
                    <a:cxn ang="0">
                      <a:pos x="634" y="626"/>
                    </a:cxn>
                    <a:cxn ang="0">
                      <a:pos x="545" y="596"/>
                    </a:cxn>
                    <a:cxn ang="0">
                      <a:pos x="503" y="689"/>
                    </a:cxn>
                    <a:cxn ang="0">
                      <a:pos x="471" y="738"/>
                    </a:cxn>
                    <a:cxn ang="0">
                      <a:pos x="416" y="592"/>
                    </a:cxn>
                    <a:cxn ang="0">
                      <a:pos x="373" y="607"/>
                    </a:cxn>
                    <a:cxn ang="0">
                      <a:pos x="336" y="545"/>
                    </a:cxn>
                    <a:cxn ang="0">
                      <a:pos x="223" y="510"/>
                    </a:cxn>
                    <a:cxn ang="0">
                      <a:pos x="263" y="577"/>
                    </a:cxn>
                    <a:cxn ang="0">
                      <a:pos x="234" y="620"/>
                    </a:cxn>
                    <a:cxn ang="0">
                      <a:pos x="190" y="605"/>
                    </a:cxn>
                    <a:cxn ang="0">
                      <a:pos x="119" y="495"/>
                    </a:cxn>
                    <a:cxn ang="0">
                      <a:pos x="149" y="432"/>
                    </a:cxn>
                    <a:cxn ang="0">
                      <a:pos x="166" y="385"/>
                    </a:cxn>
                    <a:cxn ang="0">
                      <a:pos x="149" y="226"/>
                    </a:cxn>
                    <a:cxn ang="0">
                      <a:pos x="86" y="193"/>
                    </a:cxn>
                    <a:cxn ang="0">
                      <a:pos x="55" y="210"/>
                    </a:cxn>
                    <a:cxn ang="0">
                      <a:pos x="0" y="226"/>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w="9525" cap="rnd">
                  <a:noFill/>
                  <a:round/>
                  <a:headEnd/>
                  <a:tailEnd/>
                </a:ln>
                <a:effectLst/>
              </p:spPr>
              <p:txBody>
                <a:bodyPr/>
                <a:lstStyle/>
                <a:p>
                  <a:endParaRPr lang="en-US"/>
                </a:p>
              </p:txBody>
            </p:sp>
            <p:sp>
              <p:nvSpPr>
                <p:cNvPr id="3095" name="Freeform 23"/>
                <p:cNvSpPr>
                  <a:spLocks/>
                </p:cNvSpPr>
                <p:nvPr/>
              </p:nvSpPr>
              <p:spPr bwMode="grayWhite">
                <a:xfrm>
                  <a:off x="3135" y="720"/>
                  <a:ext cx="94" cy="157"/>
                </a:xfrm>
                <a:custGeom>
                  <a:avLst/>
                  <a:gdLst/>
                  <a:ahLst/>
                  <a:cxnLst>
                    <a:cxn ang="0">
                      <a:pos x="63" y="0"/>
                    </a:cxn>
                    <a:cxn ang="0">
                      <a:pos x="63" y="20"/>
                    </a:cxn>
                    <a:cxn ang="0">
                      <a:pos x="55" y="33"/>
                    </a:cxn>
                    <a:cxn ang="0">
                      <a:pos x="57" y="54"/>
                    </a:cxn>
                    <a:cxn ang="0">
                      <a:pos x="47" y="82"/>
                    </a:cxn>
                    <a:cxn ang="0">
                      <a:pos x="31" y="108"/>
                    </a:cxn>
                    <a:cxn ang="0">
                      <a:pos x="7" y="125"/>
                    </a:cxn>
                    <a:cxn ang="0">
                      <a:pos x="0" y="154"/>
                    </a:cxn>
                    <a:cxn ang="0">
                      <a:pos x="10" y="156"/>
                    </a:cxn>
                    <a:cxn ang="0">
                      <a:pos x="10" y="129"/>
                    </a:cxn>
                    <a:cxn ang="0">
                      <a:pos x="44" y="127"/>
                    </a:cxn>
                    <a:cxn ang="0">
                      <a:pos x="69" y="109"/>
                    </a:cxn>
                    <a:cxn ang="0">
                      <a:pos x="69" y="72"/>
                    </a:cxn>
                    <a:cxn ang="0">
                      <a:pos x="77" y="58"/>
                    </a:cxn>
                    <a:cxn ang="0">
                      <a:pos x="64" y="34"/>
                    </a:cxn>
                    <a:cxn ang="0">
                      <a:pos x="82" y="27"/>
                    </a:cxn>
                    <a:cxn ang="0">
                      <a:pos x="93" y="8"/>
                    </a:cxn>
                    <a:cxn ang="0">
                      <a:pos x="69" y="11"/>
                    </a:cxn>
                    <a:cxn ang="0">
                      <a:pos x="63" y="0"/>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w="9525" cap="rnd">
                  <a:noFill/>
                  <a:round/>
                  <a:headEnd/>
                  <a:tailEnd/>
                </a:ln>
                <a:effectLst/>
              </p:spPr>
              <p:txBody>
                <a:bodyPr/>
                <a:lstStyle/>
                <a:p>
                  <a:endParaRPr lang="en-US"/>
                </a:p>
              </p:txBody>
            </p:sp>
            <p:sp>
              <p:nvSpPr>
                <p:cNvPr id="3096" name="Freeform 24"/>
                <p:cNvSpPr>
                  <a:spLocks/>
                </p:cNvSpPr>
                <p:nvPr/>
              </p:nvSpPr>
              <p:spPr bwMode="grayWhite">
                <a:xfrm>
                  <a:off x="2780" y="1139"/>
                  <a:ext cx="19" cy="36"/>
                </a:xfrm>
                <a:custGeom>
                  <a:avLst/>
                  <a:gdLst/>
                  <a:ahLst/>
                  <a:cxnLst>
                    <a:cxn ang="0">
                      <a:pos x="9" y="0"/>
                    </a:cxn>
                    <a:cxn ang="0">
                      <a:pos x="0" y="16"/>
                    </a:cxn>
                    <a:cxn ang="0">
                      <a:pos x="6" y="35"/>
                    </a:cxn>
                    <a:cxn ang="0">
                      <a:pos x="18" y="21"/>
                    </a:cxn>
                    <a:cxn ang="0">
                      <a:pos x="9" y="0"/>
                    </a:cxn>
                  </a:cxnLst>
                  <a:rect l="0" t="0" r="r" b="b"/>
                  <a:pathLst>
                    <a:path w="19" h="36">
                      <a:moveTo>
                        <a:pt x="9" y="0"/>
                      </a:moveTo>
                      <a:lnTo>
                        <a:pt x="0" y="16"/>
                      </a:lnTo>
                      <a:lnTo>
                        <a:pt x="6" y="35"/>
                      </a:lnTo>
                      <a:lnTo>
                        <a:pt x="18" y="21"/>
                      </a:lnTo>
                      <a:lnTo>
                        <a:pt x="9" y="0"/>
                      </a:lnTo>
                    </a:path>
                  </a:pathLst>
                </a:custGeom>
                <a:solidFill>
                  <a:schemeClr val="bg1"/>
                </a:solidFill>
                <a:ln w="9525" cap="rnd">
                  <a:noFill/>
                  <a:round/>
                  <a:headEnd/>
                  <a:tailEnd/>
                </a:ln>
                <a:effectLst/>
              </p:spPr>
              <p:txBody>
                <a:bodyPr/>
                <a:lstStyle/>
                <a:p>
                  <a:endParaRPr lang="en-US"/>
                </a:p>
              </p:txBody>
            </p:sp>
            <p:sp>
              <p:nvSpPr>
                <p:cNvPr id="3097" name="Freeform 25"/>
                <p:cNvSpPr>
                  <a:spLocks/>
                </p:cNvSpPr>
                <p:nvPr/>
              </p:nvSpPr>
              <p:spPr bwMode="grayWhite">
                <a:xfrm>
                  <a:off x="2923" y="1177"/>
                  <a:ext cx="220" cy="94"/>
                </a:xfrm>
                <a:custGeom>
                  <a:avLst/>
                  <a:gdLst/>
                  <a:ahLst/>
                  <a:cxnLst>
                    <a:cxn ang="0">
                      <a:pos x="0" y="0"/>
                    </a:cxn>
                    <a:cxn ang="0">
                      <a:pos x="33" y="7"/>
                    </a:cxn>
                    <a:cxn ang="0">
                      <a:pos x="82" y="41"/>
                    </a:cxn>
                    <a:cxn ang="0">
                      <a:pos x="75" y="60"/>
                    </a:cxn>
                    <a:cxn ang="0">
                      <a:pos x="115" y="77"/>
                    </a:cxn>
                    <a:cxn ang="0">
                      <a:pos x="219" y="77"/>
                    </a:cxn>
                    <a:cxn ang="0">
                      <a:pos x="106" y="93"/>
                    </a:cxn>
                    <a:cxn ang="0">
                      <a:pos x="75" y="60"/>
                    </a:cxn>
                    <a:cxn ang="0">
                      <a:pos x="46" y="54"/>
                    </a:cxn>
                    <a:cxn ang="0">
                      <a:pos x="0" y="0"/>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w="9525" cap="rnd">
                  <a:noFill/>
                  <a:round/>
                  <a:headEnd/>
                  <a:tailEnd/>
                </a:ln>
                <a:effectLst/>
              </p:spPr>
              <p:txBody>
                <a:bodyPr/>
                <a:lstStyle/>
                <a:p>
                  <a:endParaRPr lang="en-US"/>
                </a:p>
              </p:txBody>
            </p:sp>
            <p:sp>
              <p:nvSpPr>
                <p:cNvPr id="3098" name="Freeform 26"/>
                <p:cNvSpPr>
                  <a:spLocks/>
                </p:cNvSpPr>
                <p:nvPr/>
              </p:nvSpPr>
              <p:spPr bwMode="grayWhite">
                <a:xfrm>
                  <a:off x="3098" y="1255"/>
                  <a:ext cx="236" cy="221"/>
                </a:xfrm>
                <a:custGeom>
                  <a:avLst/>
                  <a:gdLst/>
                  <a:ahLst/>
                  <a:cxnLst>
                    <a:cxn ang="0">
                      <a:pos x="190" y="216"/>
                    </a:cxn>
                    <a:cxn ang="0">
                      <a:pos x="179" y="212"/>
                    </a:cxn>
                    <a:cxn ang="0">
                      <a:pos x="154" y="187"/>
                    </a:cxn>
                    <a:cxn ang="0">
                      <a:pos x="130" y="182"/>
                    </a:cxn>
                    <a:cxn ang="0">
                      <a:pos x="124" y="167"/>
                    </a:cxn>
                    <a:cxn ang="0">
                      <a:pos x="110" y="155"/>
                    </a:cxn>
                    <a:cxn ang="0">
                      <a:pos x="87" y="155"/>
                    </a:cxn>
                    <a:cxn ang="0">
                      <a:pos x="62" y="165"/>
                    </a:cxn>
                    <a:cxn ang="0">
                      <a:pos x="40" y="169"/>
                    </a:cxn>
                    <a:cxn ang="0">
                      <a:pos x="15" y="169"/>
                    </a:cxn>
                    <a:cxn ang="0">
                      <a:pos x="14" y="152"/>
                    </a:cxn>
                    <a:cxn ang="0">
                      <a:pos x="5" y="127"/>
                    </a:cxn>
                    <a:cxn ang="0">
                      <a:pos x="3" y="114"/>
                    </a:cxn>
                    <a:cxn ang="0">
                      <a:pos x="3" y="79"/>
                    </a:cxn>
                    <a:cxn ang="0">
                      <a:pos x="44" y="60"/>
                    </a:cxn>
                    <a:cxn ang="0">
                      <a:pos x="48" y="41"/>
                    </a:cxn>
                    <a:cxn ang="0">
                      <a:pos x="57" y="43"/>
                    </a:cxn>
                    <a:cxn ang="0">
                      <a:pos x="77" y="22"/>
                    </a:cxn>
                    <a:cxn ang="0">
                      <a:pos x="98" y="25"/>
                    </a:cxn>
                    <a:cxn ang="0">
                      <a:pos x="113" y="10"/>
                    </a:cxn>
                    <a:cxn ang="0">
                      <a:pos x="125" y="8"/>
                    </a:cxn>
                    <a:cxn ang="0">
                      <a:pos x="145" y="34"/>
                    </a:cxn>
                    <a:cxn ang="0">
                      <a:pos x="163" y="43"/>
                    </a:cxn>
                    <a:cxn ang="0">
                      <a:pos x="165" y="16"/>
                    </a:cxn>
                    <a:cxn ang="0">
                      <a:pos x="172" y="0"/>
                    </a:cxn>
                    <a:cxn ang="0">
                      <a:pos x="185" y="22"/>
                    </a:cxn>
                    <a:cxn ang="0">
                      <a:pos x="196" y="60"/>
                    </a:cxn>
                    <a:cxn ang="0">
                      <a:pos x="219" y="83"/>
                    </a:cxn>
                    <a:cxn ang="0">
                      <a:pos x="232" y="101"/>
                    </a:cxn>
                    <a:cxn ang="0">
                      <a:pos x="235" y="133"/>
                    </a:cxn>
                    <a:cxn ang="0">
                      <a:pos x="221" y="169"/>
                    </a:cxn>
                    <a:cxn ang="0">
                      <a:pos x="217" y="202"/>
                    </a:cxn>
                    <a:cxn ang="0">
                      <a:pos x="196" y="21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w="9525" cap="rnd">
                  <a:noFill/>
                  <a:round/>
                  <a:headEnd/>
                  <a:tailEnd/>
                </a:ln>
                <a:effectLst/>
              </p:spPr>
              <p:txBody>
                <a:bodyPr/>
                <a:lstStyle/>
                <a:p>
                  <a:endParaRPr lang="en-US"/>
                </a:p>
              </p:txBody>
            </p:sp>
            <p:sp>
              <p:nvSpPr>
                <p:cNvPr id="3099" name="Freeform 27"/>
                <p:cNvSpPr>
                  <a:spLocks/>
                </p:cNvSpPr>
                <p:nvPr/>
              </p:nvSpPr>
              <p:spPr bwMode="grayWhite">
                <a:xfrm>
                  <a:off x="3286" y="1488"/>
                  <a:ext cx="18" cy="27"/>
                </a:xfrm>
                <a:custGeom>
                  <a:avLst/>
                  <a:gdLst/>
                  <a:ahLst/>
                  <a:cxnLst>
                    <a:cxn ang="0">
                      <a:pos x="9" y="23"/>
                    </a:cxn>
                    <a:cxn ang="0">
                      <a:pos x="3" y="19"/>
                    </a:cxn>
                    <a:cxn ang="0">
                      <a:pos x="3" y="15"/>
                    </a:cxn>
                    <a:cxn ang="0">
                      <a:pos x="3" y="11"/>
                    </a:cxn>
                    <a:cxn ang="0">
                      <a:pos x="2" y="7"/>
                    </a:cxn>
                    <a:cxn ang="0">
                      <a:pos x="0" y="0"/>
                    </a:cxn>
                    <a:cxn ang="0">
                      <a:pos x="3" y="0"/>
                    </a:cxn>
                    <a:cxn ang="0">
                      <a:pos x="9" y="4"/>
                    </a:cxn>
                    <a:cxn ang="0">
                      <a:pos x="12" y="3"/>
                    </a:cxn>
                    <a:cxn ang="0">
                      <a:pos x="13" y="3"/>
                    </a:cxn>
                    <a:cxn ang="0">
                      <a:pos x="17" y="0"/>
                    </a:cxn>
                    <a:cxn ang="0">
                      <a:pos x="17" y="11"/>
                    </a:cxn>
                    <a:cxn ang="0">
                      <a:pos x="15" y="15"/>
                    </a:cxn>
                    <a:cxn ang="0">
                      <a:pos x="13" y="19"/>
                    </a:cxn>
                    <a:cxn ang="0">
                      <a:pos x="13" y="22"/>
                    </a:cxn>
                    <a:cxn ang="0">
                      <a:pos x="12" y="23"/>
                    </a:cxn>
                    <a:cxn ang="0">
                      <a:pos x="12" y="26"/>
                    </a:cxn>
                    <a:cxn ang="0">
                      <a:pos x="9" y="23"/>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w="9525" cap="rnd">
                  <a:noFill/>
                  <a:round/>
                  <a:headEnd/>
                  <a:tailEnd/>
                </a:ln>
                <a:effectLst/>
              </p:spPr>
              <p:txBody>
                <a:bodyPr/>
                <a:lstStyle/>
                <a:p>
                  <a:endParaRPr lang="en-US"/>
                </a:p>
              </p:txBody>
            </p:sp>
            <p:sp>
              <p:nvSpPr>
                <p:cNvPr id="3100" name="Freeform 28"/>
                <p:cNvSpPr>
                  <a:spLocks/>
                </p:cNvSpPr>
                <p:nvPr/>
              </p:nvSpPr>
              <p:spPr bwMode="grayWhite">
                <a:xfrm>
                  <a:off x="2463" y="1235"/>
                  <a:ext cx="26" cy="106"/>
                </a:xfrm>
                <a:custGeom>
                  <a:avLst/>
                  <a:gdLst/>
                  <a:ahLst/>
                  <a:cxnLst>
                    <a:cxn ang="0">
                      <a:pos x="3" y="37"/>
                    </a:cxn>
                    <a:cxn ang="0">
                      <a:pos x="13" y="28"/>
                    </a:cxn>
                    <a:cxn ang="0">
                      <a:pos x="20" y="0"/>
                    </a:cxn>
                    <a:cxn ang="0">
                      <a:pos x="25" y="42"/>
                    </a:cxn>
                    <a:cxn ang="0">
                      <a:pos x="17" y="94"/>
                    </a:cxn>
                    <a:cxn ang="0">
                      <a:pos x="0" y="105"/>
                    </a:cxn>
                    <a:cxn ang="0">
                      <a:pos x="0" y="80"/>
                    </a:cxn>
                    <a:cxn ang="0">
                      <a:pos x="5" y="64"/>
                    </a:cxn>
                    <a:cxn ang="0">
                      <a:pos x="3" y="3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w="9525" cap="rnd">
                  <a:noFill/>
                  <a:round/>
                  <a:headEnd/>
                  <a:tailEnd/>
                </a:ln>
                <a:effectLst/>
              </p:spPr>
              <p:txBody>
                <a:bodyPr/>
                <a:lstStyle/>
                <a:p>
                  <a:endParaRPr lang="en-US"/>
                </a:p>
              </p:txBody>
            </p:sp>
          </p:grpSp>
        </p:grpSp>
      </p:gr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r>
              <a:rPr lang="en-US"/>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3106" name="Rectangle 34"/>
          <p:cNvSpPr>
            <a:spLocks noGrp="1" noChangeArrowheads="1"/>
          </p:cNvSpPr>
          <p:nvPr>
            <p:ph type="dt" sz="quarter" idx="2"/>
          </p:nvPr>
        </p:nvSpPr>
        <p:spPr/>
        <p:txBody>
          <a:bodyPr/>
          <a:lstStyle>
            <a:lvl1pPr>
              <a:defRPr/>
            </a:lvl1pPr>
          </a:lstStyle>
          <a:p>
            <a:endParaRPr lang="en-US"/>
          </a:p>
        </p:txBody>
      </p:sp>
      <p:sp>
        <p:nvSpPr>
          <p:cNvPr id="3108" name="Rectangle 36"/>
          <p:cNvSpPr>
            <a:spLocks noGrp="1" noChangeArrowheads="1"/>
          </p:cNvSpPr>
          <p:nvPr>
            <p:ph type="sldNum" sz="quarter" idx="4"/>
          </p:nvPr>
        </p:nvSpPr>
        <p:spPr>
          <a:xfrm>
            <a:off x="6553200" y="6400800"/>
            <a:ext cx="1905000" cy="457200"/>
          </a:xfrm>
        </p:spPr>
        <p:txBody>
          <a:bodyPr/>
          <a:lstStyle>
            <a:lvl1pPr>
              <a:defRPr/>
            </a:lvl1pPr>
          </a:lstStyle>
          <a:p>
            <a:fld id="{8C2A314A-4A2A-4B06-885A-6854E538EB3A}" type="slidenum">
              <a:rPr lang="en-US"/>
              <a:pPr/>
              <a:t>‹#›</a:t>
            </a:fld>
            <a:endParaRPr lang="en-US"/>
          </a:p>
        </p:txBody>
      </p:sp>
      <p:sp>
        <p:nvSpPr>
          <p:cNvPr id="3109" name="Rectangle 37"/>
          <p:cNvSpPr>
            <a:spLocks noChangeArrowheads="1"/>
          </p:cNvSpPr>
          <p:nvPr userDrawn="1"/>
        </p:nvSpPr>
        <p:spPr bwMode="auto">
          <a:xfrm>
            <a:off x="1676400" y="6438900"/>
            <a:ext cx="5581650" cy="419100"/>
          </a:xfrm>
          <a:prstGeom prst="rect">
            <a:avLst/>
          </a:prstGeom>
          <a:noFill/>
          <a:ln w="9525">
            <a:noFill/>
            <a:miter lim="800000"/>
            <a:headEnd/>
            <a:tailEnd/>
          </a:ln>
          <a:effectLst/>
        </p:spPr>
        <p:txBody>
          <a:bodyPr/>
          <a:lstStyle/>
          <a:p>
            <a:pPr algn="ctr" eaLnBrk="1" hangingPunct="1"/>
            <a:r>
              <a:rPr lang="en-US" sz="1000">
                <a:latin typeface="Arial" pitchFamily="34" charset="0"/>
              </a:rPr>
              <a:t>Liang, Introduction to Java Programming, Ninth Edition, (c) 2013 Pearson Education, Inc. All rights reserved.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C159445-B906-4C6F-AF64-6DFCDAE1619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B4C13B1-D15F-48AD-A43B-1D44F49CE62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51F7ED5-2275-422C-A236-41D34754177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469BB6D-C7F6-4EF1-A7F2-5552FE7EF11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C676924-6D52-4E17-91E4-6DF594F0E43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B486441-AAF8-472B-8586-4DE4C32FE01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FA048D44-8C64-4B0A-9547-0A9A16D5C8A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A8559047-CC51-43FE-B467-DA7F902994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194E0C0-AC00-4015-B161-BC59808DDD7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2D94D91-DEB1-4A56-ABE9-920742218AF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path path="rect">
            <a:fillToRect r="100000" b="100000"/>
          </a:path>
        </a:gradFill>
        <a:effectLst/>
      </p:bgPr>
    </p:bg>
    <p:spTree>
      <p:nvGrpSpPr>
        <p:cNvPr id="1" name=""/>
        <p:cNvGrpSpPr/>
        <p:nvPr/>
      </p:nvGrpSpPr>
      <p:grpSpPr>
        <a:xfrm>
          <a:off x="0" y="0"/>
          <a:ext cx="0" cy="0"/>
          <a:chOff x="0" y="0"/>
          <a:chExt cx="0" cy="0"/>
        </a:xfrm>
      </p:grpSpPr>
      <p:grpSp>
        <p:nvGrpSpPr>
          <p:cNvPr id="1053" name="Group 29"/>
          <p:cNvGrpSpPr>
            <a:grpSpLocks/>
          </p:cNvGrpSpPr>
          <p:nvPr/>
        </p:nvGrpSpPr>
        <p:grpSpPr bwMode="auto">
          <a:xfrm>
            <a:off x="0" y="4367213"/>
            <a:ext cx="9131300" cy="2478087"/>
            <a:chOff x="0" y="2751"/>
            <a:chExt cx="5752" cy="1561"/>
          </a:xfrm>
        </p:grpSpPr>
        <p:sp>
          <p:nvSpPr>
            <p:cNvPr id="1026"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grpSp>
          <p:nvGrpSpPr>
            <p:cNvPr id="1052" name="Group 28"/>
            <p:cNvGrpSpPr>
              <a:grpSpLocks/>
            </p:cNvGrpSpPr>
            <p:nvPr/>
          </p:nvGrpSpPr>
          <p:grpSpPr bwMode="auto">
            <a:xfrm>
              <a:off x="4458" y="2751"/>
              <a:ext cx="1190" cy="1426"/>
              <a:chOff x="4458" y="2751"/>
              <a:chExt cx="1190" cy="1426"/>
            </a:xfrm>
          </p:grpSpPr>
          <p:sp>
            <p:nvSpPr>
              <p:cNvPr id="1027" name="Freeform 3"/>
              <p:cNvSpPr>
                <a:spLocks/>
              </p:cNvSpPr>
              <p:nvPr/>
            </p:nvSpPr>
            <p:spPr bwMode="ltGray">
              <a:xfrm>
                <a:off x="4614" y="2790"/>
                <a:ext cx="1034" cy="1273"/>
              </a:xfrm>
              <a:custGeom>
                <a:avLst/>
                <a:gdLst/>
                <a:ahLst/>
                <a:cxnLst>
                  <a:cxn ang="0">
                    <a:pos x="646" y="23"/>
                  </a:cxn>
                  <a:cxn ang="0">
                    <a:pos x="765" y="92"/>
                  </a:cxn>
                  <a:cxn ang="0">
                    <a:pos x="866" y="184"/>
                  </a:cxn>
                  <a:cxn ang="0">
                    <a:pos x="944" y="294"/>
                  </a:cxn>
                  <a:cxn ang="0">
                    <a:pos x="1000" y="417"/>
                  </a:cxn>
                  <a:cxn ang="0">
                    <a:pos x="1030" y="550"/>
                  </a:cxn>
                  <a:cxn ang="0">
                    <a:pos x="1030" y="688"/>
                  </a:cxn>
                  <a:cxn ang="0">
                    <a:pos x="1000" y="821"/>
                  </a:cxn>
                  <a:cxn ang="0">
                    <a:pos x="944" y="944"/>
                  </a:cxn>
                  <a:cxn ang="0">
                    <a:pos x="866" y="1055"/>
                  </a:cxn>
                  <a:cxn ang="0">
                    <a:pos x="765" y="1148"/>
                  </a:cxn>
                  <a:cxn ang="0">
                    <a:pos x="646" y="1215"/>
                  </a:cxn>
                  <a:cxn ang="0">
                    <a:pos x="517" y="1257"/>
                  </a:cxn>
                  <a:cxn ang="0">
                    <a:pos x="382" y="1272"/>
                  </a:cxn>
                  <a:cxn ang="0">
                    <a:pos x="246" y="1257"/>
                  </a:cxn>
                  <a:cxn ang="0">
                    <a:pos x="118" y="1215"/>
                  </a:cxn>
                  <a:cxn ang="0">
                    <a:pos x="0" y="1148"/>
                  </a:cxn>
                  <a:cxn ang="0">
                    <a:pos x="89" y="1129"/>
                  </a:cxn>
                  <a:cxn ang="0">
                    <a:pos x="201" y="1179"/>
                  </a:cxn>
                  <a:cxn ang="0">
                    <a:pos x="320" y="1204"/>
                  </a:cxn>
                  <a:cxn ang="0">
                    <a:pos x="443" y="1204"/>
                  </a:cxn>
                  <a:cxn ang="0">
                    <a:pos x="563" y="1179"/>
                  </a:cxn>
                  <a:cxn ang="0">
                    <a:pos x="675" y="1129"/>
                  </a:cxn>
                  <a:cxn ang="0">
                    <a:pos x="775" y="1057"/>
                  </a:cxn>
                  <a:cxn ang="0">
                    <a:pos x="857" y="965"/>
                  </a:cxn>
                  <a:cxn ang="0">
                    <a:pos x="919" y="858"/>
                  </a:cxn>
                  <a:cxn ang="0">
                    <a:pos x="956" y="742"/>
                  </a:cxn>
                  <a:cxn ang="0">
                    <a:pos x="969" y="619"/>
                  </a:cxn>
                  <a:cxn ang="0">
                    <a:pos x="956" y="496"/>
                  </a:cxn>
                  <a:cxn ang="0">
                    <a:pos x="919" y="381"/>
                  </a:cxn>
                  <a:cxn ang="0">
                    <a:pos x="857" y="273"/>
                  </a:cxn>
                  <a:cxn ang="0">
                    <a:pos x="775" y="182"/>
                  </a:cxn>
                  <a:cxn ang="0">
                    <a:pos x="675" y="110"/>
                  </a:cxn>
                  <a:cxn ang="0">
                    <a:pos x="563" y="61"/>
                  </a:cxn>
                  <a:cxn ang="0">
                    <a:pos x="582" y="0"/>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w="9525" cap="rnd">
                <a:noFill/>
                <a:round/>
                <a:headEnd/>
                <a:tailEnd/>
              </a:ln>
              <a:effectLst/>
            </p:spPr>
            <p:txBody>
              <a:bodyPr/>
              <a:lstStyle/>
              <a:p>
                <a:endParaRPr lang="en-US"/>
              </a:p>
            </p:txBody>
          </p:sp>
          <p:sp>
            <p:nvSpPr>
              <p:cNvPr id="1028" name="Line 4"/>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ffectLst/>
            </p:spPr>
            <p:txBody>
              <a:bodyPr wrap="none" anchor="ctr"/>
              <a:lstStyle/>
              <a:p>
                <a:endParaRPr lang="en-US"/>
              </a:p>
            </p:txBody>
          </p:sp>
          <p:sp>
            <p:nvSpPr>
              <p:cNvPr id="1029" name="Line 5"/>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ffectLst/>
            </p:spPr>
            <p:txBody>
              <a:bodyPr wrap="none" anchor="ctr"/>
              <a:lstStyle/>
              <a:p>
                <a:endParaRPr lang="en-US"/>
              </a:p>
            </p:txBody>
          </p:sp>
          <p:sp>
            <p:nvSpPr>
              <p:cNvPr id="1030" name="Line 6"/>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ffectLst/>
            </p:spPr>
            <p:txBody>
              <a:bodyPr wrap="none" anchor="ctr"/>
              <a:lstStyle/>
              <a:p>
                <a:endParaRPr lang="en-US"/>
              </a:p>
            </p:txBody>
          </p:sp>
          <p:sp>
            <p:nvSpPr>
              <p:cNvPr id="1031" name="Freeform 7"/>
              <p:cNvSpPr>
                <a:spLocks/>
              </p:cNvSpPr>
              <p:nvPr/>
            </p:nvSpPr>
            <p:spPr bwMode="ltGray">
              <a:xfrm>
                <a:off x="4753" y="4067"/>
                <a:ext cx="604" cy="110"/>
              </a:xfrm>
              <a:custGeom>
                <a:avLst/>
                <a:gdLst/>
                <a:ahLst/>
                <a:cxnLst>
                  <a:cxn ang="0">
                    <a:pos x="2" y="70"/>
                  </a:cxn>
                  <a:cxn ang="0">
                    <a:pos x="14" y="57"/>
                  </a:cxn>
                  <a:cxn ang="0">
                    <a:pos x="31" y="46"/>
                  </a:cxn>
                  <a:cxn ang="0">
                    <a:pos x="63" y="30"/>
                  </a:cxn>
                  <a:cxn ang="0">
                    <a:pos x="100" y="21"/>
                  </a:cxn>
                  <a:cxn ang="0">
                    <a:pos x="134" y="13"/>
                  </a:cxn>
                  <a:cxn ang="0">
                    <a:pos x="181" y="6"/>
                  </a:cxn>
                  <a:cxn ang="0">
                    <a:pos x="225" y="2"/>
                  </a:cxn>
                  <a:cxn ang="0">
                    <a:pos x="277" y="0"/>
                  </a:cxn>
                  <a:cxn ang="0">
                    <a:pos x="340" y="0"/>
                  </a:cxn>
                  <a:cxn ang="0">
                    <a:pos x="407" y="4"/>
                  </a:cxn>
                  <a:cxn ang="0">
                    <a:pos x="453" y="10"/>
                  </a:cxn>
                  <a:cxn ang="0">
                    <a:pos x="502" y="19"/>
                  </a:cxn>
                  <a:cxn ang="0">
                    <a:pos x="549" y="33"/>
                  </a:cxn>
                  <a:cxn ang="0">
                    <a:pos x="573" y="47"/>
                  </a:cxn>
                  <a:cxn ang="0">
                    <a:pos x="588" y="58"/>
                  </a:cxn>
                  <a:cxn ang="0">
                    <a:pos x="603" y="77"/>
                  </a:cxn>
                  <a:cxn ang="0">
                    <a:pos x="578" y="87"/>
                  </a:cxn>
                  <a:cxn ang="0">
                    <a:pos x="536" y="95"/>
                  </a:cxn>
                  <a:cxn ang="0">
                    <a:pos x="485" y="101"/>
                  </a:cxn>
                  <a:cxn ang="0">
                    <a:pos x="436" y="106"/>
                  </a:cxn>
                  <a:cxn ang="0">
                    <a:pos x="377" y="108"/>
                  </a:cxn>
                  <a:cxn ang="0">
                    <a:pos x="313" y="109"/>
                  </a:cxn>
                  <a:cxn ang="0">
                    <a:pos x="252" y="109"/>
                  </a:cxn>
                  <a:cxn ang="0">
                    <a:pos x="188" y="108"/>
                  </a:cxn>
                  <a:cxn ang="0">
                    <a:pos x="117" y="102"/>
                  </a:cxn>
                  <a:cxn ang="0">
                    <a:pos x="61" y="96"/>
                  </a:cxn>
                  <a:cxn ang="0">
                    <a:pos x="14" y="86"/>
                  </a:cxn>
                  <a:cxn ang="0">
                    <a:pos x="0" y="78"/>
                  </a:cxn>
                  <a:cxn ang="0">
                    <a:pos x="2" y="70"/>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w="9525" cap="rnd">
                <a:noFill/>
                <a:round/>
                <a:headEnd/>
                <a:tailEnd/>
              </a:ln>
              <a:effectLst/>
            </p:spPr>
            <p:txBody>
              <a:bodyPr/>
              <a:lstStyle/>
              <a:p>
                <a:endParaRPr lang="en-US"/>
              </a:p>
            </p:txBody>
          </p:sp>
          <p:sp>
            <p:nvSpPr>
              <p:cNvPr id="1032"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w="9525">
                <a:noFill/>
                <a:round/>
                <a:headEnd/>
                <a:tailEnd/>
              </a:ln>
              <a:effectLst/>
            </p:spPr>
            <p:txBody>
              <a:bodyPr wrap="none" anchor="ctr"/>
              <a:lstStyle/>
              <a:p>
                <a:endParaRPr lang="en-US"/>
              </a:p>
            </p:txBody>
          </p:sp>
          <p:grpSp>
            <p:nvGrpSpPr>
              <p:cNvPr id="1051" name="Group 27"/>
              <p:cNvGrpSpPr>
                <a:grpSpLocks/>
              </p:cNvGrpSpPr>
              <p:nvPr/>
            </p:nvGrpSpPr>
            <p:grpSpPr bwMode="auto">
              <a:xfrm>
                <a:off x="4458" y="2991"/>
                <a:ext cx="999" cy="797"/>
                <a:chOff x="4458" y="2991"/>
                <a:chExt cx="999" cy="797"/>
              </a:xfrm>
            </p:grpSpPr>
            <p:sp>
              <p:nvSpPr>
                <p:cNvPr id="1033" name="Freeform 9"/>
                <p:cNvSpPr>
                  <a:spLocks/>
                </p:cNvSpPr>
                <p:nvPr/>
              </p:nvSpPr>
              <p:spPr bwMode="grayWhite">
                <a:xfrm>
                  <a:off x="4599" y="3283"/>
                  <a:ext cx="1" cy="17"/>
                </a:xfrm>
                <a:custGeom>
                  <a:avLst/>
                  <a:gdLst/>
                  <a:ahLst/>
                  <a:cxnLst>
                    <a:cxn ang="0">
                      <a:pos x="0" y="0"/>
                    </a:cxn>
                    <a:cxn ang="0">
                      <a:pos x="0" y="16"/>
                    </a:cxn>
                    <a:cxn ang="0">
                      <a:pos x="0" y="16"/>
                    </a:cxn>
                    <a:cxn ang="0">
                      <a:pos x="0" y="6"/>
                    </a:cxn>
                    <a:cxn ang="0">
                      <a:pos x="0" y="0"/>
                    </a:cxn>
                  </a:cxnLst>
                  <a:rect l="0" t="0" r="r" b="b"/>
                  <a:pathLst>
                    <a:path w="1" h="17">
                      <a:moveTo>
                        <a:pt x="0" y="0"/>
                      </a:moveTo>
                      <a:lnTo>
                        <a:pt x="0" y="16"/>
                      </a:lnTo>
                      <a:lnTo>
                        <a:pt x="0" y="16"/>
                      </a:lnTo>
                      <a:lnTo>
                        <a:pt x="0" y="6"/>
                      </a:lnTo>
                      <a:lnTo>
                        <a:pt x="0" y="0"/>
                      </a:lnTo>
                    </a:path>
                  </a:pathLst>
                </a:custGeom>
                <a:solidFill>
                  <a:schemeClr val="bg1"/>
                </a:solidFill>
                <a:ln w="9525" cap="rnd">
                  <a:noFill/>
                  <a:round/>
                  <a:headEnd/>
                  <a:tailEnd/>
                </a:ln>
                <a:effectLst/>
              </p:spPr>
              <p:txBody>
                <a:bodyPr/>
                <a:lstStyle/>
                <a:p>
                  <a:endParaRPr lang="en-US"/>
                </a:p>
              </p:txBody>
            </p:sp>
            <p:sp>
              <p:nvSpPr>
                <p:cNvPr id="1034" name="Freeform 10"/>
                <p:cNvSpPr>
                  <a:spLocks/>
                </p:cNvSpPr>
                <p:nvPr/>
              </p:nvSpPr>
              <p:spPr bwMode="grayWhite">
                <a:xfrm>
                  <a:off x="4616" y="3305"/>
                  <a:ext cx="17" cy="17"/>
                </a:xfrm>
                <a:custGeom>
                  <a:avLst/>
                  <a:gdLst/>
                  <a:ahLst/>
                  <a:cxnLst>
                    <a:cxn ang="0">
                      <a:pos x="0" y="0"/>
                    </a:cxn>
                    <a:cxn ang="0">
                      <a:pos x="16" y="0"/>
                    </a:cxn>
                    <a:cxn ang="0">
                      <a:pos x="16" y="16"/>
                    </a:cxn>
                    <a:cxn ang="0">
                      <a:pos x="0" y="0"/>
                    </a:cxn>
                  </a:cxnLst>
                  <a:rect l="0" t="0" r="r" b="b"/>
                  <a:pathLst>
                    <a:path w="17" h="17">
                      <a:moveTo>
                        <a:pt x="0" y="0"/>
                      </a:moveTo>
                      <a:lnTo>
                        <a:pt x="16" y="0"/>
                      </a:lnTo>
                      <a:lnTo>
                        <a:pt x="16" y="16"/>
                      </a:lnTo>
                      <a:lnTo>
                        <a:pt x="0" y="0"/>
                      </a:lnTo>
                    </a:path>
                  </a:pathLst>
                </a:custGeom>
                <a:solidFill>
                  <a:schemeClr val="bg1"/>
                </a:solidFill>
                <a:ln w="9525" cap="rnd">
                  <a:noFill/>
                  <a:round/>
                  <a:headEnd/>
                  <a:tailEnd/>
                </a:ln>
                <a:effectLst/>
              </p:spPr>
              <p:txBody>
                <a:bodyPr/>
                <a:lstStyle/>
                <a:p>
                  <a:endParaRPr lang="en-US"/>
                </a:p>
              </p:txBody>
            </p:sp>
            <p:sp>
              <p:nvSpPr>
                <p:cNvPr id="1035" name="Freeform 11"/>
                <p:cNvSpPr>
                  <a:spLocks/>
                </p:cNvSpPr>
                <p:nvPr/>
              </p:nvSpPr>
              <p:spPr bwMode="grayWhite">
                <a:xfrm>
                  <a:off x="4674" y="3275"/>
                  <a:ext cx="37" cy="35"/>
                </a:xfrm>
                <a:custGeom>
                  <a:avLst/>
                  <a:gdLst/>
                  <a:ahLst/>
                  <a:cxnLst>
                    <a:cxn ang="0">
                      <a:pos x="36" y="0"/>
                    </a:cxn>
                    <a:cxn ang="0">
                      <a:pos x="22" y="0"/>
                    </a:cxn>
                    <a:cxn ang="0">
                      <a:pos x="14" y="9"/>
                    </a:cxn>
                    <a:cxn ang="0">
                      <a:pos x="9" y="9"/>
                    </a:cxn>
                    <a:cxn ang="0">
                      <a:pos x="5" y="13"/>
                    </a:cxn>
                    <a:cxn ang="0">
                      <a:pos x="0" y="13"/>
                    </a:cxn>
                    <a:cxn ang="0">
                      <a:pos x="0" y="25"/>
                    </a:cxn>
                    <a:cxn ang="0">
                      <a:pos x="8" y="34"/>
                    </a:cxn>
                    <a:cxn ang="0">
                      <a:pos x="29" y="34"/>
                    </a:cxn>
                    <a:cxn ang="0">
                      <a:pos x="36" y="25"/>
                    </a:cxn>
                    <a:cxn ang="0">
                      <a:pos x="36" y="0"/>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w="9525" cap="rnd">
                  <a:noFill/>
                  <a:round/>
                  <a:headEnd/>
                  <a:tailEnd/>
                </a:ln>
                <a:effectLst/>
              </p:spPr>
              <p:txBody>
                <a:bodyPr/>
                <a:lstStyle/>
                <a:p>
                  <a:endParaRPr lang="en-US"/>
                </a:p>
              </p:txBody>
            </p:sp>
            <p:sp>
              <p:nvSpPr>
                <p:cNvPr id="1036" name="Freeform 12"/>
                <p:cNvSpPr>
                  <a:spLocks/>
                </p:cNvSpPr>
                <p:nvPr/>
              </p:nvSpPr>
              <p:spPr bwMode="grayWhite">
                <a:xfrm>
                  <a:off x="4458" y="3303"/>
                  <a:ext cx="324" cy="422"/>
                </a:xfrm>
                <a:custGeom>
                  <a:avLst/>
                  <a:gdLst/>
                  <a:ahLst/>
                  <a:cxnLst>
                    <a:cxn ang="0">
                      <a:pos x="76" y="0"/>
                    </a:cxn>
                    <a:cxn ang="0">
                      <a:pos x="71" y="11"/>
                    </a:cxn>
                    <a:cxn ang="0">
                      <a:pos x="45" y="33"/>
                    </a:cxn>
                    <a:cxn ang="0">
                      <a:pos x="40" y="53"/>
                    </a:cxn>
                    <a:cxn ang="0">
                      <a:pos x="21" y="68"/>
                    </a:cxn>
                    <a:cxn ang="0">
                      <a:pos x="8" y="96"/>
                    </a:cxn>
                    <a:cxn ang="0">
                      <a:pos x="8" y="114"/>
                    </a:cxn>
                    <a:cxn ang="0">
                      <a:pos x="0" y="144"/>
                    </a:cxn>
                    <a:cxn ang="0">
                      <a:pos x="11" y="157"/>
                    </a:cxn>
                    <a:cxn ang="0">
                      <a:pos x="40" y="195"/>
                    </a:cxn>
                    <a:cxn ang="0">
                      <a:pos x="48" y="190"/>
                    </a:cxn>
                    <a:cxn ang="0">
                      <a:pos x="99" y="190"/>
                    </a:cxn>
                    <a:cxn ang="0">
                      <a:pos x="123" y="199"/>
                    </a:cxn>
                    <a:cxn ang="0">
                      <a:pos x="121" y="229"/>
                    </a:cxn>
                    <a:cxn ang="0">
                      <a:pos x="138" y="268"/>
                    </a:cxn>
                    <a:cxn ang="0">
                      <a:pos x="137" y="279"/>
                    </a:cxn>
                    <a:cxn ang="0">
                      <a:pos x="144" y="291"/>
                    </a:cxn>
                    <a:cxn ang="0">
                      <a:pos x="133" y="319"/>
                    </a:cxn>
                    <a:cxn ang="0">
                      <a:pos x="146" y="354"/>
                    </a:cxn>
                    <a:cxn ang="0">
                      <a:pos x="153" y="382"/>
                    </a:cxn>
                    <a:cxn ang="0">
                      <a:pos x="162" y="399"/>
                    </a:cxn>
                    <a:cxn ang="0">
                      <a:pos x="171" y="421"/>
                    </a:cxn>
                    <a:cxn ang="0">
                      <a:pos x="188" y="418"/>
                    </a:cxn>
                    <a:cxn ang="0">
                      <a:pos x="216" y="402"/>
                    </a:cxn>
                    <a:cxn ang="0">
                      <a:pos x="229" y="382"/>
                    </a:cxn>
                    <a:cxn ang="0">
                      <a:pos x="228" y="369"/>
                    </a:cxn>
                    <a:cxn ang="0">
                      <a:pos x="245" y="359"/>
                    </a:cxn>
                    <a:cxn ang="0">
                      <a:pos x="242" y="340"/>
                    </a:cxn>
                    <a:cxn ang="0">
                      <a:pos x="267" y="310"/>
                    </a:cxn>
                    <a:cxn ang="0">
                      <a:pos x="271" y="285"/>
                    </a:cxn>
                    <a:cxn ang="0">
                      <a:pos x="264" y="277"/>
                    </a:cxn>
                    <a:cxn ang="0">
                      <a:pos x="267" y="267"/>
                    </a:cxn>
                    <a:cxn ang="0">
                      <a:pos x="261" y="258"/>
                    </a:cxn>
                    <a:cxn ang="0">
                      <a:pos x="280" y="234"/>
                    </a:cxn>
                    <a:cxn ang="0">
                      <a:pos x="280" y="222"/>
                    </a:cxn>
                    <a:cxn ang="0">
                      <a:pos x="306" y="202"/>
                    </a:cxn>
                    <a:cxn ang="0">
                      <a:pos x="323" y="148"/>
                    </a:cxn>
                    <a:cxn ang="0">
                      <a:pos x="299" y="162"/>
                    </a:cxn>
                    <a:cxn ang="0">
                      <a:pos x="278" y="156"/>
                    </a:cxn>
                    <a:cxn ang="0">
                      <a:pos x="281" y="143"/>
                    </a:cxn>
                    <a:cxn ang="0">
                      <a:pos x="260" y="129"/>
                    </a:cxn>
                    <a:cxn ang="0">
                      <a:pos x="250" y="94"/>
                    </a:cxn>
                    <a:cxn ang="0">
                      <a:pos x="230" y="66"/>
                    </a:cxn>
                    <a:cxn ang="0">
                      <a:pos x="230" y="47"/>
                    </a:cxn>
                    <a:cxn ang="0">
                      <a:pos x="219" y="46"/>
                    </a:cxn>
                    <a:cxn ang="0">
                      <a:pos x="212" y="49"/>
                    </a:cxn>
                    <a:cxn ang="0">
                      <a:pos x="182" y="38"/>
                    </a:cxn>
                    <a:cxn ang="0">
                      <a:pos x="174" y="46"/>
                    </a:cxn>
                    <a:cxn ang="0">
                      <a:pos x="167" y="56"/>
                    </a:cxn>
                    <a:cxn ang="0">
                      <a:pos x="151" y="38"/>
                    </a:cxn>
                    <a:cxn ang="0">
                      <a:pos x="135" y="33"/>
                    </a:cxn>
                    <a:cxn ang="0">
                      <a:pos x="134" y="10"/>
                    </a:cxn>
                    <a:cxn ang="0">
                      <a:pos x="111" y="14"/>
                    </a:cxn>
                    <a:cxn ang="0">
                      <a:pos x="96" y="9"/>
                    </a:cxn>
                    <a:cxn ang="0">
                      <a:pos x="76" y="0"/>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w="9525" cap="rnd">
                  <a:noFill/>
                  <a:round/>
                  <a:headEnd/>
                  <a:tailEnd/>
                </a:ln>
                <a:effectLst/>
              </p:spPr>
              <p:txBody>
                <a:bodyPr/>
                <a:lstStyle/>
                <a:p>
                  <a:endParaRPr lang="en-US"/>
                </a:p>
              </p:txBody>
            </p:sp>
            <p:sp>
              <p:nvSpPr>
                <p:cNvPr id="1037" name="Freeform 13"/>
                <p:cNvSpPr>
                  <a:spLocks/>
                </p:cNvSpPr>
                <p:nvPr/>
              </p:nvSpPr>
              <p:spPr bwMode="grayWhite">
                <a:xfrm>
                  <a:off x="5205" y="3408"/>
                  <a:ext cx="17" cy="21"/>
                </a:xfrm>
                <a:custGeom>
                  <a:avLst/>
                  <a:gdLst/>
                  <a:ahLst/>
                  <a:cxnLst>
                    <a:cxn ang="0">
                      <a:pos x="7" y="0"/>
                    </a:cxn>
                    <a:cxn ang="0">
                      <a:pos x="9" y="5"/>
                    </a:cxn>
                    <a:cxn ang="0">
                      <a:pos x="7" y="10"/>
                    </a:cxn>
                    <a:cxn ang="0">
                      <a:pos x="7" y="14"/>
                    </a:cxn>
                    <a:cxn ang="0">
                      <a:pos x="16" y="17"/>
                    </a:cxn>
                    <a:cxn ang="0">
                      <a:pos x="16" y="20"/>
                    </a:cxn>
                    <a:cxn ang="0">
                      <a:pos x="9" y="17"/>
                    </a:cxn>
                    <a:cxn ang="0">
                      <a:pos x="3" y="20"/>
                    </a:cxn>
                    <a:cxn ang="0">
                      <a:pos x="0" y="17"/>
                    </a:cxn>
                    <a:cxn ang="0">
                      <a:pos x="3" y="14"/>
                    </a:cxn>
                    <a:cxn ang="0">
                      <a:pos x="0" y="10"/>
                    </a:cxn>
                    <a:cxn ang="0">
                      <a:pos x="3" y="2"/>
                    </a:cxn>
                    <a:cxn ang="0">
                      <a:pos x="7" y="0"/>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w="9525" cap="rnd">
                  <a:noFill/>
                  <a:round/>
                  <a:headEnd/>
                  <a:tailEnd/>
                </a:ln>
                <a:effectLst/>
              </p:spPr>
              <p:txBody>
                <a:bodyPr/>
                <a:lstStyle/>
                <a:p>
                  <a:endParaRPr lang="en-US"/>
                </a:p>
              </p:txBody>
            </p:sp>
            <p:sp>
              <p:nvSpPr>
                <p:cNvPr id="1038" name="Freeform 14"/>
                <p:cNvSpPr>
                  <a:spLocks/>
                </p:cNvSpPr>
                <p:nvPr/>
              </p:nvSpPr>
              <p:spPr bwMode="grayWhite">
                <a:xfrm>
                  <a:off x="5144" y="3496"/>
                  <a:ext cx="49" cy="70"/>
                </a:xfrm>
                <a:custGeom>
                  <a:avLst/>
                  <a:gdLst/>
                  <a:ahLst/>
                  <a:cxnLst>
                    <a:cxn ang="0">
                      <a:pos x="0" y="34"/>
                    </a:cxn>
                    <a:cxn ang="0">
                      <a:pos x="17" y="34"/>
                    </a:cxn>
                    <a:cxn ang="0">
                      <a:pos x="37" y="0"/>
                    </a:cxn>
                    <a:cxn ang="0">
                      <a:pos x="48" y="20"/>
                    </a:cxn>
                    <a:cxn ang="0">
                      <a:pos x="39" y="69"/>
                    </a:cxn>
                    <a:cxn ang="0">
                      <a:pos x="3" y="57"/>
                    </a:cxn>
                    <a:cxn ang="0">
                      <a:pos x="0" y="34"/>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w="9525" cap="rnd">
                  <a:noFill/>
                  <a:round/>
                  <a:headEnd/>
                  <a:tailEnd/>
                </a:ln>
                <a:effectLst/>
              </p:spPr>
              <p:txBody>
                <a:bodyPr/>
                <a:lstStyle/>
                <a:p>
                  <a:endParaRPr lang="en-US"/>
                </a:p>
              </p:txBody>
            </p:sp>
            <p:sp>
              <p:nvSpPr>
                <p:cNvPr id="1039" name="Freeform 15"/>
                <p:cNvSpPr>
                  <a:spLocks/>
                </p:cNvSpPr>
                <p:nvPr/>
              </p:nvSpPr>
              <p:spPr bwMode="grayWhite">
                <a:xfrm>
                  <a:off x="5241" y="3523"/>
                  <a:ext cx="84" cy="67"/>
                </a:xfrm>
                <a:custGeom>
                  <a:avLst/>
                  <a:gdLst/>
                  <a:ahLst/>
                  <a:cxnLst>
                    <a:cxn ang="0">
                      <a:pos x="5" y="15"/>
                    </a:cxn>
                    <a:cxn ang="0">
                      <a:pos x="0" y="0"/>
                    </a:cxn>
                    <a:cxn ang="0">
                      <a:pos x="27" y="6"/>
                    </a:cxn>
                    <a:cxn ang="0">
                      <a:pos x="67" y="22"/>
                    </a:cxn>
                    <a:cxn ang="0">
                      <a:pos x="67" y="34"/>
                    </a:cxn>
                    <a:cxn ang="0">
                      <a:pos x="83" y="66"/>
                    </a:cxn>
                    <a:cxn ang="0">
                      <a:pos x="52" y="36"/>
                    </a:cxn>
                    <a:cxn ang="0">
                      <a:pos x="31" y="38"/>
                    </a:cxn>
                    <a:cxn ang="0">
                      <a:pos x="5" y="15"/>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w="9525" cap="rnd">
                  <a:noFill/>
                  <a:round/>
                  <a:headEnd/>
                  <a:tailEnd/>
                </a:ln>
                <a:effectLst/>
              </p:spPr>
              <p:txBody>
                <a:bodyPr/>
                <a:lstStyle/>
                <a:p>
                  <a:endParaRPr lang="en-US"/>
                </a:p>
              </p:txBody>
            </p:sp>
            <p:sp>
              <p:nvSpPr>
                <p:cNvPr id="1040" name="Freeform 16"/>
                <p:cNvSpPr>
                  <a:spLocks/>
                </p:cNvSpPr>
                <p:nvPr/>
              </p:nvSpPr>
              <p:spPr bwMode="grayWhite">
                <a:xfrm>
                  <a:off x="5400" y="3660"/>
                  <a:ext cx="57" cy="73"/>
                </a:xfrm>
                <a:custGeom>
                  <a:avLst/>
                  <a:gdLst/>
                  <a:ahLst/>
                  <a:cxnLst>
                    <a:cxn ang="0">
                      <a:pos x="34" y="0"/>
                    </a:cxn>
                    <a:cxn ang="0">
                      <a:pos x="56" y="21"/>
                    </a:cxn>
                    <a:cxn ang="0">
                      <a:pos x="11" y="72"/>
                    </a:cxn>
                    <a:cxn ang="0">
                      <a:pos x="0" y="60"/>
                    </a:cxn>
                    <a:cxn ang="0">
                      <a:pos x="32" y="28"/>
                    </a:cxn>
                    <a:cxn ang="0">
                      <a:pos x="34" y="0"/>
                    </a:cxn>
                  </a:cxnLst>
                  <a:rect l="0" t="0" r="r" b="b"/>
                  <a:pathLst>
                    <a:path w="57" h="73">
                      <a:moveTo>
                        <a:pt x="34" y="0"/>
                      </a:moveTo>
                      <a:lnTo>
                        <a:pt x="56" y="21"/>
                      </a:lnTo>
                      <a:lnTo>
                        <a:pt x="11" y="72"/>
                      </a:lnTo>
                      <a:lnTo>
                        <a:pt x="0" y="60"/>
                      </a:lnTo>
                      <a:lnTo>
                        <a:pt x="32" y="28"/>
                      </a:lnTo>
                      <a:lnTo>
                        <a:pt x="34" y="0"/>
                      </a:lnTo>
                    </a:path>
                  </a:pathLst>
                </a:custGeom>
                <a:solidFill>
                  <a:schemeClr val="bg1"/>
                </a:solidFill>
                <a:ln w="9525" cap="rnd">
                  <a:noFill/>
                  <a:round/>
                  <a:headEnd/>
                  <a:tailEnd/>
                </a:ln>
                <a:effectLst/>
              </p:spPr>
              <p:txBody>
                <a:bodyPr/>
                <a:lstStyle/>
                <a:p>
                  <a:endParaRPr lang="en-US"/>
                </a:p>
              </p:txBody>
            </p:sp>
            <p:sp>
              <p:nvSpPr>
                <p:cNvPr id="1041" name="Freeform 17"/>
                <p:cNvSpPr>
                  <a:spLocks/>
                </p:cNvSpPr>
                <p:nvPr/>
              </p:nvSpPr>
              <p:spPr bwMode="grayWhite">
                <a:xfrm>
                  <a:off x="4558" y="3167"/>
                  <a:ext cx="29" cy="48"/>
                </a:xfrm>
                <a:custGeom>
                  <a:avLst/>
                  <a:gdLst/>
                  <a:ahLst/>
                  <a:cxnLst>
                    <a:cxn ang="0">
                      <a:pos x="28" y="36"/>
                    </a:cxn>
                    <a:cxn ang="0">
                      <a:pos x="20" y="31"/>
                    </a:cxn>
                    <a:cxn ang="0">
                      <a:pos x="20" y="10"/>
                    </a:cxn>
                    <a:cxn ang="0">
                      <a:pos x="24" y="5"/>
                    </a:cxn>
                    <a:cxn ang="0">
                      <a:pos x="17" y="5"/>
                    </a:cxn>
                    <a:cxn ang="0">
                      <a:pos x="21" y="0"/>
                    </a:cxn>
                    <a:cxn ang="0">
                      <a:pos x="16" y="0"/>
                    </a:cxn>
                    <a:cxn ang="0">
                      <a:pos x="10" y="6"/>
                    </a:cxn>
                    <a:cxn ang="0">
                      <a:pos x="10" y="19"/>
                    </a:cxn>
                    <a:cxn ang="0">
                      <a:pos x="13" y="22"/>
                    </a:cxn>
                    <a:cxn ang="0">
                      <a:pos x="13" y="28"/>
                    </a:cxn>
                    <a:cxn ang="0">
                      <a:pos x="11" y="28"/>
                    </a:cxn>
                    <a:cxn ang="0">
                      <a:pos x="6" y="33"/>
                    </a:cxn>
                    <a:cxn ang="0">
                      <a:pos x="6" y="38"/>
                    </a:cxn>
                    <a:cxn ang="0">
                      <a:pos x="0" y="47"/>
                    </a:cxn>
                    <a:cxn ang="0">
                      <a:pos x="21" y="47"/>
                    </a:cxn>
                    <a:cxn ang="0">
                      <a:pos x="28" y="36"/>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w="9525" cap="rnd">
                  <a:noFill/>
                  <a:round/>
                  <a:headEnd/>
                  <a:tailEnd/>
                </a:ln>
                <a:effectLst/>
              </p:spPr>
              <p:txBody>
                <a:bodyPr/>
                <a:lstStyle/>
                <a:p>
                  <a:endParaRPr lang="en-US"/>
                </a:p>
              </p:txBody>
            </p:sp>
            <p:sp>
              <p:nvSpPr>
                <p:cNvPr id="1042" name="Freeform 18"/>
                <p:cNvSpPr>
                  <a:spLocks/>
                </p:cNvSpPr>
                <p:nvPr/>
              </p:nvSpPr>
              <p:spPr bwMode="grayWhite">
                <a:xfrm>
                  <a:off x="4549" y="3183"/>
                  <a:ext cx="17" cy="17"/>
                </a:xfrm>
                <a:custGeom>
                  <a:avLst/>
                  <a:gdLst/>
                  <a:ahLst/>
                  <a:cxnLst>
                    <a:cxn ang="0">
                      <a:pos x="13" y="5"/>
                    </a:cxn>
                    <a:cxn ang="0">
                      <a:pos x="16" y="5"/>
                    </a:cxn>
                    <a:cxn ang="0">
                      <a:pos x="16" y="0"/>
                    </a:cxn>
                    <a:cxn ang="0">
                      <a:pos x="10" y="0"/>
                    </a:cxn>
                    <a:cxn ang="0">
                      <a:pos x="0" y="10"/>
                    </a:cxn>
                    <a:cxn ang="0">
                      <a:pos x="0" y="16"/>
                    </a:cxn>
                    <a:cxn ang="0">
                      <a:pos x="9" y="16"/>
                    </a:cxn>
                    <a:cxn ang="0">
                      <a:pos x="13" y="11"/>
                    </a:cxn>
                    <a:cxn ang="0">
                      <a:pos x="13" y="5"/>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w="9525" cap="rnd">
                  <a:noFill/>
                  <a:round/>
                  <a:headEnd/>
                  <a:tailEnd/>
                </a:ln>
                <a:effectLst/>
              </p:spPr>
              <p:txBody>
                <a:bodyPr/>
                <a:lstStyle/>
                <a:p>
                  <a:endParaRPr lang="en-US"/>
                </a:p>
              </p:txBody>
            </p:sp>
            <p:sp>
              <p:nvSpPr>
                <p:cNvPr id="1043" name="Freeform 19"/>
                <p:cNvSpPr>
                  <a:spLocks/>
                </p:cNvSpPr>
                <p:nvPr/>
              </p:nvSpPr>
              <p:spPr bwMode="grayWhite">
                <a:xfrm>
                  <a:off x="4527" y="3155"/>
                  <a:ext cx="184" cy="155"/>
                </a:xfrm>
                <a:custGeom>
                  <a:avLst/>
                  <a:gdLst/>
                  <a:ahLst/>
                  <a:cxnLst>
                    <a:cxn ang="0">
                      <a:pos x="120" y="10"/>
                    </a:cxn>
                    <a:cxn ang="0">
                      <a:pos x="144" y="14"/>
                    </a:cxn>
                    <a:cxn ang="0">
                      <a:pos x="129" y="20"/>
                    </a:cxn>
                    <a:cxn ang="0">
                      <a:pos x="123" y="29"/>
                    </a:cxn>
                    <a:cxn ang="0">
                      <a:pos x="114" y="50"/>
                    </a:cxn>
                    <a:cxn ang="0">
                      <a:pos x="100" y="51"/>
                    </a:cxn>
                    <a:cxn ang="0">
                      <a:pos x="88" y="49"/>
                    </a:cxn>
                    <a:cxn ang="0">
                      <a:pos x="94" y="39"/>
                    </a:cxn>
                    <a:cxn ang="0">
                      <a:pos x="88" y="26"/>
                    </a:cxn>
                    <a:cxn ang="0">
                      <a:pos x="81" y="49"/>
                    </a:cxn>
                    <a:cxn ang="0">
                      <a:pos x="62" y="60"/>
                    </a:cxn>
                    <a:cxn ang="0">
                      <a:pos x="52" y="67"/>
                    </a:cxn>
                    <a:cxn ang="0">
                      <a:pos x="38" y="77"/>
                    </a:cxn>
                    <a:cxn ang="0">
                      <a:pos x="30" y="102"/>
                    </a:cxn>
                    <a:cxn ang="0">
                      <a:pos x="5" y="93"/>
                    </a:cxn>
                    <a:cxn ang="0">
                      <a:pos x="0" y="111"/>
                    </a:cxn>
                    <a:cxn ang="0">
                      <a:pos x="10" y="138"/>
                    </a:cxn>
                    <a:cxn ang="0">
                      <a:pos x="50" y="109"/>
                    </a:cxn>
                    <a:cxn ang="0">
                      <a:pos x="75" y="103"/>
                    </a:cxn>
                    <a:cxn ang="0">
                      <a:pos x="79" y="115"/>
                    </a:cxn>
                    <a:cxn ang="0">
                      <a:pos x="99" y="143"/>
                    </a:cxn>
                    <a:cxn ang="0">
                      <a:pos x="101" y="135"/>
                    </a:cxn>
                    <a:cxn ang="0">
                      <a:pos x="107" y="135"/>
                    </a:cxn>
                    <a:cxn ang="0">
                      <a:pos x="88" y="108"/>
                    </a:cxn>
                    <a:cxn ang="0">
                      <a:pos x="94" y="99"/>
                    </a:cxn>
                    <a:cxn ang="0">
                      <a:pos x="114" y="127"/>
                    </a:cxn>
                    <a:cxn ang="0">
                      <a:pos x="123" y="144"/>
                    </a:cxn>
                    <a:cxn ang="0">
                      <a:pos x="127" y="154"/>
                    </a:cxn>
                    <a:cxn ang="0">
                      <a:pos x="131" y="136"/>
                    </a:cxn>
                    <a:cxn ang="0">
                      <a:pos x="144" y="130"/>
                    </a:cxn>
                    <a:cxn ang="0">
                      <a:pos x="153" y="126"/>
                    </a:cxn>
                    <a:cxn ang="0">
                      <a:pos x="150" y="113"/>
                    </a:cxn>
                    <a:cxn ang="0">
                      <a:pos x="157" y="90"/>
                    </a:cxn>
                    <a:cxn ang="0">
                      <a:pos x="166" y="93"/>
                    </a:cxn>
                    <a:cxn ang="0">
                      <a:pos x="169" y="103"/>
                    </a:cxn>
                    <a:cxn ang="0">
                      <a:pos x="177" y="98"/>
                    </a:cxn>
                    <a:cxn ang="0">
                      <a:pos x="175" y="95"/>
                    </a:cxn>
                    <a:cxn ang="0">
                      <a:pos x="180" y="81"/>
                    </a:cxn>
                    <a:cxn ang="0">
                      <a:pos x="183" y="98"/>
                    </a:cxn>
                    <a:cxn ang="0">
                      <a:pos x="120" y="0"/>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w="9525" cap="rnd">
                  <a:noFill/>
                  <a:round/>
                  <a:headEnd/>
                  <a:tailEnd/>
                </a:ln>
                <a:effectLst/>
              </p:spPr>
              <p:txBody>
                <a:bodyPr/>
                <a:lstStyle/>
                <a:p>
                  <a:endParaRPr lang="en-US"/>
                </a:p>
              </p:txBody>
            </p:sp>
            <p:sp>
              <p:nvSpPr>
                <p:cNvPr id="1044" name="Freeform 20"/>
                <p:cNvSpPr>
                  <a:spLocks/>
                </p:cNvSpPr>
                <p:nvPr/>
              </p:nvSpPr>
              <p:spPr bwMode="grayWhite">
                <a:xfrm>
                  <a:off x="4605" y="2991"/>
                  <a:ext cx="782" cy="553"/>
                </a:xfrm>
                <a:custGeom>
                  <a:avLst/>
                  <a:gdLst/>
                  <a:ahLst/>
                  <a:cxnLst>
                    <a:cxn ang="0">
                      <a:pos x="22" y="145"/>
                    </a:cxn>
                    <a:cxn ang="0">
                      <a:pos x="71" y="96"/>
                    </a:cxn>
                    <a:cxn ang="0">
                      <a:pos x="101" y="130"/>
                    </a:cxn>
                    <a:cxn ang="0">
                      <a:pos x="84" y="128"/>
                    </a:cxn>
                    <a:cxn ang="0">
                      <a:pos x="155" y="123"/>
                    </a:cxn>
                    <a:cxn ang="0">
                      <a:pos x="172" y="79"/>
                    </a:cxn>
                    <a:cxn ang="0">
                      <a:pos x="172" y="89"/>
                    </a:cxn>
                    <a:cxn ang="0">
                      <a:pos x="160" y="123"/>
                    </a:cxn>
                    <a:cxn ang="0">
                      <a:pos x="216" y="95"/>
                    </a:cxn>
                    <a:cxn ang="0">
                      <a:pos x="330" y="16"/>
                    </a:cxn>
                    <a:cxn ang="0">
                      <a:pos x="412" y="20"/>
                    </a:cxn>
                    <a:cxn ang="0">
                      <a:pos x="503" y="10"/>
                    </a:cxn>
                    <a:cxn ang="0">
                      <a:pos x="602" y="51"/>
                    </a:cxn>
                    <a:cxn ang="0">
                      <a:pos x="718" y="65"/>
                    </a:cxn>
                    <a:cxn ang="0">
                      <a:pos x="775" y="112"/>
                    </a:cxn>
                    <a:cxn ang="0">
                      <a:pos x="731" y="148"/>
                    </a:cxn>
                    <a:cxn ang="0">
                      <a:pos x="707" y="194"/>
                    </a:cxn>
                    <a:cxn ang="0">
                      <a:pos x="678" y="196"/>
                    </a:cxn>
                    <a:cxn ang="0">
                      <a:pos x="687" y="132"/>
                    </a:cxn>
                    <a:cxn ang="0">
                      <a:pos x="650" y="166"/>
                    </a:cxn>
                    <a:cxn ang="0">
                      <a:pos x="623" y="196"/>
                    </a:cxn>
                    <a:cxn ang="0">
                      <a:pos x="632" y="228"/>
                    </a:cxn>
                    <a:cxn ang="0">
                      <a:pos x="600" y="276"/>
                    </a:cxn>
                    <a:cxn ang="0">
                      <a:pos x="605" y="315"/>
                    </a:cxn>
                    <a:cxn ang="0">
                      <a:pos x="602" y="296"/>
                    </a:cxn>
                    <a:cxn ang="0">
                      <a:pos x="572" y="299"/>
                    </a:cxn>
                    <a:cxn ang="0">
                      <a:pos x="594" y="356"/>
                    </a:cxn>
                    <a:cxn ang="0">
                      <a:pos x="539" y="423"/>
                    </a:cxn>
                    <a:cxn ang="0">
                      <a:pos x="524" y="442"/>
                    </a:cxn>
                    <a:cxn ang="0">
                      <a:pos x="504" y="507"/>
                    </a:cxn>
                    <a:cxn ang="0">
                      <a:pos x="477" y="508"/>
                    </a:cxn>
                    <a:cxn ang="0">
                      <a:pos x="510" y="552"/>
                    </a:cxn>
                    <a:cxn ang="0">
                      <a:pos x="455" y="449"/>
                    </a:cxn>
                    <a:cxn ang="0">
                      <a:pos x="391" y="428"/>
                    </a:cxn>
                    <a:cxn ang="0">
                      <a:pos x="361" y="495"/>
                    </a:cxn>
                    <a:cxn ang="0">
                      <a:pos x="338" y="530"/>
                    </a:cxn>
                    <a:cxn ang="0">
                      <a:pos x="298" y="425"/>
                    </a:cxn>
                    <a:cxn ang="0">
                      <a:pos x="267" y="436"/>
                    </a:cxn>
                    <a:cxn ang="0">
                      <a:pos x="241" y="391"/>
                    </a:cxn>
                    <a:cxn ang="0">
                      <a:pos x="160" y="366"/>
                    </a:cxn>
                    <a:cxn ang="0">
                      <a:pos x="188" y="414"/>
                    </a:cxn>
                    <a:cxn ang="0">
                      <a:pos x="167" y="445"/>
                    </a:cxn>
                    <a:cxn ang="0">
                      <a:pos x="136" y="434"/>
                    </a:cxn>
                    <a:cxn ang="0">
                      <a:pos x="85" y="355"/>
                    </a:cxn>
                    <a:cxn ang="0">
                      <a:pos x="106" y="310"/>
                    </a:cxn>
                    <a:cxn ang="0">
                      <a:pos x="119" y="276"/>
                    </a:cxn>
                    <a:cxn ang="0">
                      <a:pos x="106" y="162"/>
                    </a:cxn>
                    <a:cxn ang="0">
                      <a:pos x="61" y="138"/>
                    </a:cxn>
                    <a:cxn ang="0">
                      <a:pos x="39" y="150"/>
                    </a:cxn>
                    <a:cxn ang="0">
                      <a:pos x="0" y="162"/>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w="9525" cap="rnd">
                  <a:noFill/>
                  <a:round/>
                  <a:headEnd/>
                  <a:tailEnd/>
                </a:ln>
                <a:effectLst/>
              </p:spPr>
              <p:txBody>
                <a:bodyPr/>
                <a:lstStyle/>
                <a:p>
                  <a:endParaRPr lang="en-US"/>
                </a:p>
              </p:txBody>
            </p:sp>
            <p:sp>
              <p:nvSpPr>
                <p:cNvPr id="1045" name="Freeform 21"/>
                <p:cNvSpPr>
                  <a:spLocks/>
                </p:cNvSpPr>
                <p:nvPr/>
              </p:nvSpPr>
              <p:spPr bwMode="grayWhite">
                <a:xfrm>
                  <a:off x="5221" y="3217"/>
                  <a:ext cx="68" cy="113"/>
                </a:xfrm>
                <a:custGeom>
                  <a:avLst/>
                  <a:gdLst/>
                  <a:ahLst/>
                  <a:cxnLst>
                    <a:cxn ang="0">
                      <a:pos x="45" y="0"/>
                    </a:cxn>
                    <a:cxn ang="0">
                      <a:pos x="45" y="14"/>
                    </a:cxn>
                    <a:cxn ang="0">
                      <a:pos x="39" y="23"/>
                    </a:cxn>
                    <a:cxn ang="0">
                      <a:pos x="41" y="38"/>
                    </a:cxn>
                    <a:cxn ang="0">
                      <a:pos x="33" y="58"/>
                    </a:cxn>
                    <a:cxn ang="0">
                      <a:pos x="22" y="77"/>
                    </a:cxn>
                    <a:cxn ang="0">
                      <a:pos x="5" y="89"/>
                    </a:cxn>
                    <a:cxn ang="0">
                      <a:pos x="0" y="110"/>
                    </a:cxn>
                    <a:cxn ang="0">
                      <a:pos x="7" y="112"/>
                    </a:cxn>
                    <a:cxn ang="0">
                      <a:pos x="7" y="92"/>
                    </a:cxn>
                    <a:cxn ang="0">
                      <a:pos x="31" y="91"/>
                    </a:cxn>
                    <a:cxn ang="0">
                      <a:pos x="49" y="78"/>
                    </a:cxn>
                    <a:cxn ang="0">
                      <a:pos x="49" y="51"/>
                    </a:cxn>
                    <a:cxn ang="0">
                      <a:pos x="55" y="41"/>
                    </a:cxn>
                    <a:cxn ang="0">
                      <a:pos x="46" y="24"/>
                    </a:cxn>
                    <a:cxn ang="0">
                      <a:pos x="59" y="19"/>
                    </a:cxn>
                    <a:cxn ang="0">
                      <a:pos x="67" y="5"/>
                    </a:cxn>
                    <a:cxn ang="0">
                      <a:pos x="49" y="7"/>
                    </a:cxn>
                    <a:cxn ang="0">
                      <a:pos x="45" y="0"/>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w="9525" cap="rnd">
                  <a:noFill/>
                  <a:round/>
                  <a:headEnd/>
                  <a:tailEnd/>
                </a:ln>
                <a:effectLst/>
              </p:spPr>
              <p:txBody>
                <a:bodyPr/>
                <a:lstStyle/>
                <a:p>
                  <a:endParaRPr lang="en-US"/>
                </a:p>
              </p:txBody>
            </p:sp>
            <p:sp>
              <p:nvSpPr>
                <p:cNvPr id="1046" name="Freeform 22"/>
                <p:cNvSpPr>
                  <a:spLocks/>
                </p:cNvSpPr>
                <p:nvPr/>
              </p:nvSpPr>
              <p:spPr bwMode="grayWhite">
                <a:xfrm>
                  <a:off x="4967" y="3518"/>
                  <a:ext cx="17" cy="26"/>
                </a:xfrm>
                <a:custGeom>
                  <a:avLst/>
                  <a:gdLst/>
                  <a:ahLst/>
                  <a:cxnLst>
                    <a:cxn ang="0">
                      <a:pos x="8" y="0"/>
                    </a:cxn>
                    <a:cxn ang="0">
                      <a:pos x="0" y="11"/>
                    </a:cxn>
                    <a:cxn ang="0">
                      <a:pos x="5" y="25"/>
                    </a:cxn>
                    <a:cxn ang="0">
                      <a:pos x="16" y="15"/>
                    </a:cxn>
                    <a:cxn ang="0">
                      <a:pos x="8" y="0"/>
                    </a:cxn>
                  </a:cxnLst>
                  <a:rect l="0" t="0" r="r" b="b"/>
                  <a:pathLst>
                    <a:path w="17" h="26">
                      <a:moveTo>
                        <a:pt x="8" y="0"/>
                      </a:moveTo>
                      <a:lnTo>
                        <a:pt x="0" y="11"/>
                      </a:lnTo>
                      <a:lnTo>
                        <a:pt x="5" y="25"/>
                      </a:lnTo>
                      <a:lnTo>
                        <a:pt x="16" y="15"/>
                      </a:lnTo>
                      <a:lnTo>
                        <a:pt x="8" y="0"/>
                      </a:lnTo>
                    </a:path>
                  </a:pathLst>
                </a:custGeom>
                <a:solidFill>
                  <a:schemeClr val="bg1"/>
                </a:solidFill>
                <a:ln w="9525" cap="rnd">
                  <a:noFill/>
                  <a:round/>
                  <a:headEnd/>
                  <a:tailEnd/>
                </a:ln>
                <a:effectLst/>
              </p:spPr>
              <p:txBody>
                <a:bodyPr/>
                <a:lstStyle/>
                <a:p>
                  <a:endParaRPr lang="en-US"/>
                </a:p>
              </p:txBody>
            </p:sp>
            <p:sp>
              <p:nvSpPr>
                <p:cNvPr id="1047" name="Freeform 23"/>
                <p:cNvSpPr>
                  <a:spLocks/>
                </p:cNvSpPr>
                <p:nvPr/>
              </p:nvSpPr>
              <p:spPr bwMode="grayWhite">
                <a:xfrm>
                  <a:off x="5069" y="3545"/>
                  <a:ext cx="158" cy="68"/>
                </a:xfrm>
                <a:custGeom>
                  <a:avLst/>
                  <a:gdLst/>
                  <a:ahLst/>
                  <a:cxnLst>
                    <a:cxn ang="0">
                      <a:pos x="0" y="0"/>
                    </a:cxn>
                    <a:cxn ang="0">
                      <a:pos x="23" y="5"/>
                    </a:cxn>
                    <a:cxn ang="0">
                      <a:pos x="58" y="29"/>
                    </a:cxn>
                    <a:cxn ang="0">
                      <a:pos x="53" y="43"/>
                    </a:cxn>
                    <a:cxn ang="0">
                      <a:pos x="82" y="55"/>
                    </a:cxn>
                    <a:cxn ang="0">
                      <a:pos x="157" y="55"/>
                    </a:cxn>
                    <a:cxn ang="0">
                      <a:pos x="75" y="67"/>
                    </a:cxn>
                    <a:cxn ang="0">
                      <a:pos x="53" y="43"/>
                    </a:cxn>
                    <a:cxn ang="0">
                      <a:pos x="32" y="38"/>
                    </a:cxn>
                    <a:cxn ang="0">
                      <a:pos x="0" y="0"/>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w="9525" cap="rnd">
                  <a:noFill/>
                  <a:round/>
                  <a:headEnd/>
                  <a:tailEnd/>
                </a:ln>
                <a:effectLst/>
              </p:spPr>
              <p:txBody>
                <a:bodyPr/>
                <a:lstStyle/>
                <a:p>
                  <a:endParaRPr lang="en-US"/>
                </a:p>
              </p:txBody>
            </p:sp>
            <p:sp>
              <p:nvSpPr>
                <p:cNvPr id="1048" name="Freeform 24"/>
                <p:cNvSpPr>
                  <a:spLocks/>
                </p:cNvSpPr>
                <p:nvPr/>
              </p:nvSpPr>
              <p:spPr bwMode="grayWhite">
                <a:xfrm>
                  <a:off x="5195" y="3601"/>
                  <a:ext cx="169" cy="159"/>
                </a:xfrm>
                <a:custGeom>
                  <a:avLst/>
                  <a:gdLst/>
                  <a:ahLst/>
                  <a:cxnLst>
                    <a:cxn ang="0">
                      <a:pos x="135" y="155"/>
                    </a:cxn>
                    <a:cxn ang="0">
                      <a:pos x="127" y="152"/>
                    </a:cxn>
                    <a:cxn ang="0">
                      <a:pos x="110" y="134"/>
                    </a:cxn>
                    <a:cxn ang="0">
                      <a:pos x="92" y="130"/>
                    </a:cxn>
                    <a:cxn ang="0">
                      <a:pos x="88" y="119"/>
                    </a:cxn>
                    <a:cxn ang="0">
                      <a:pos x="78" y="111"/>
                    </a:cxn>
                    <a:cxn ang="0">
                      <a:pos x="62" y="111"/>
                    </a:cxn>
                    <a:cxn ang="0">
                      <a:pos x="44" y="118"/>
                    </a:cxn>
                    <a:cxn ang="0">
                      <a:pos x="28" y="121"/>
                    </a:cxn>
                    <a:cxn ang="0">
                      <a:pos x="10" y="121"/>
                    </a:cxn>
                    <a:cxn ang="0">
                      <a:pos x="10" y="109"/>
                    </a:cxn>
                    <a:cxn ang="0">
                      <a:pos x="3" y="91"/>
                    </a:cxn>
                    <a:cxn ang="0">
                      <a:pos x="2" y="81"/>
                    </a:cxn>
                    <a:cxn ang="0">
                      <a:pos x="2" y="56"/>
                    </a:cxn>
                    <a:cxn ang="0">
                      <a:pos x="31" y="43"/>
                    </a:cxn>
                    <a:cxn ang="0">
                      <a:pos x="34" y="29"/>
                    </a:cxn>
                    <a:cxn ang="0">
                      <a:pos x="40" y="30"/>
                    </a:cxn>
                    <a:cxn ang="0">
                      <a:pos x="55" y="15"/>
                    </a:cxn>
                    <a:cxn ang="0">
                      <a:pos x="70" y="17"/>
                    </a:cxn>
                    <a:cxn ang="0">
                      <a:pos x="80" y="7"/>
                    </a:cxn>
                    <a:cxn ang="0">
                      <a:pos x="89" y="5"/>
                    </a:cxn>
                    <a:cxn ang="0">
                      <a:pos x="103" y="24"/>
                    </a:cxn>
                    <a:cxn ang="0">
                      <a:pos x="116" y="30"/>
                    </a:cxn>
                    <a:cxn ang="0">
                      <a:pos x="117" y="11"/>
                    </a:cxn>
                    <a:cxn ang="0">
                      <a:pos x="122" y="0"/>
                    </a:cxn>
                    <a:cxn ang="0">
                      <a:pos x="132" y="15"/>
                    </a:cxn>
                    <a:cxn ang="0">
                      <a:pos x="140" y="43"/>
                    </a:cxn>
                    <a:cxn ang="0">
                      <a:pos x="156" y="59"/>
                    </a:cxn>
                    <a:cxn ang="0">
                      <a:pos x="165" y="72"/>
                    </a:cxn>
                    <a:cxn ang="0">
                      <a:pos x="168" y="95"/>
                    </a:cxn>
                    <a:cxn ang="0">
                      <a:pos x="157" y="121"/>
                    </a:cxn>
                    <a:cxn ang="0">
                      <a:pos x="155" y="145"/>
                    </a:cxn>
                    <a:cxn ang="0">
                      <a:pos x="140" y="154"/>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w="9525" cap="rnd">
                  <a:noFill/>
                  <a:round/>
                  <a:headEnd/>
                  <a:tailEnd/>
                </a:ln>
                <a:effectLst/>
              </p:spPr>
              <p:txBody>
                <a:bodyPr/>
                <a:lstStyle/>
                <a:p>
                  <a:endParaRPr lang="en-US"/>
                </a:p>
              </p:txBody>
            </p:sp>
            <p:sp>
              <p:nvSpPr>
                <p:cNvPr id="1049" name="Freeform 25"/>
                <p:cNvSpPr>
                  <a:spLocks/>
                </p:cNvSpPr>
                <p:nvPr/>
              </p:nvSpPr>
              <p:spPr bwMode="grayWhite">
                <a:xfrm>
                  <a:off x="5330" y="3768"/>
                  <a:ext cx="17" cy="20"/>
                </a:xfrm>
                <a:custGeom>
                  <a:avLst/>
                  <a:gdLst/>
                  <a:ahLst/>
                  <a:cxnLst>
                    <a:cxn ang="0">
                      <a:pos x="8" y="16"/>
                    </a:cxn>
                    <a:cxn ang="0">
                      <a:pos x="2" y="13"/>
                    </a:cxn>
                    <a:cxn ang="0">
                      <a:pos x="2" y="10"/>
                    </a:cxn>
                    <a:cxn ang="0">
                      <a:pos x="2" y="8"/>
                    </a:cxn>
                    <a:cxn ang="0">
                      <a:pos x="1" y="5"/>
                    </a:cxn>
                    <a:cxn ang="0">
                      <a:pos x="0" y="0"/>
                    </a:cxn>
                    <a:cxn ang="0">
                      <a:pos x="2" y="0"/>
                    </a:cxn>
                    <a:cxn ang="0">
                      <a:pos x="8" y="2"/>
                    </a:cxn>
                    <a:cxn ang="0">
                      <a:pos x="11" y="2"/>
                    </a:cxn>
                    <a:cxn ang="0">
                      <a:pos x="12" y="2"/>
                    </a:cxn>
                    <a:cxn ang="0">
                      <a:pos x="16" y="0"/>
                    </a:cxn>
                    <a:cxn ang="0">
                      <a:pos x="16" y="8"/>
                    </a:cxn>
                    <a:cxn ang="0">
                      <a:pos x="14" y="10"/>
                    </a:cxn>
                    <a:cxn ang="0">
                      <a:pos x="12" y="13"/>
                    </a:cxn>
                    <a:cxn ang="0">
                      <a:pos x="12" y="16"/>
                    </a:cxn>
                    <a:cxn ang="0">
                      <a:pos x="11" y="16"/>
                    </a:cxn>
                    <a:cxn ang="0">
                      <a:pos x="11" y="19"/>
                    </a:cxn>
                    <a:cxn ang="0">
                      <a:pos x="8" y="16"/>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w="9525" cap="rnd">
                  <a:noFill/>
                  <a:round/>
                  <a:headEnd/>
                  <a:tailEnd/>
                </a:ln>
                <a:effectLst/>
              </p:spPr>
              <p:txBody>
                <a:bodyPr/>
                <a:lstStyle/>
                <a:p>
                  <a:endParaRPr lang="en-US"/>
                </a:p>
              </p:txBody>
            </p:sp>
            <p:sp>
              <p:nvSpPr>
                <p:cNvPr id="1050" name="Freeform 26"/>
                <p:cNvSpPr>
                  <a:spLocks/>
                </p:cNvSpPr>
                <p:nvPr/>
              </p:nvSpPr>
              <p:spPr bwMode="grayWhite">
                <a:xfrm>
                  <a:off x="4739" y="3587"/>
                  <a:ext cx="19" cy="76"/>
                </a:xfrm>
                <a:custGeom>
                  <a:avLst/>
                  <a:gdLst/>
                  <a:ahLst/>
                  <a:cxnLst>
                    <a:cxn ang="0">
                      <a:pos x="2" y="26"/>
                    </a:cxn>
                    <a:cxn ang="0">
                      <a:pos x="9" y="20"/>
                    </a:cxn>
                    <a:cxn ang="0">
                      <a:pos x="14" y="0"/>
                    </a:cxn>
                    <a:cxn ang="0">
                      <a:pos x="18" y="30"/>
                    </a:cxn>
                    <a:cxn ang="0">
                      <a:pos x="12" y="67"/>
                    </a:cxn>
                    <a:cxn ang="0">
                      <a:pos x="0" y="75"/>
                    </a:cxn>
                    <a:cxn ang="0">
                      <a:pos x="0" y="57"/>
                    </a:cxn>
                    <a:cxn ang="0">
                      <a:pos x="3" y="45"/>
                    </a:cxn>
                    <a:cxn ang="0">
                      <a:pos x="2" y="26"/>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w="9525" cap="rnd">
                  <a:noFill/>
                  <a:round/>
                  <a:headEnd/>
                  <a:tailEnd/>
                </a:ln>
                <a:effectLst/>
              </p:spPr>
              <p:txBody>
                <a:bodyPr/>
                <a:lstStyle/>
                <a:p>
                  <a:endParaRPr lang="en-US"/>
                </a:p>
              </p:txBody>
            </p:sp>
          </p:grpSp>
        </p:grpSp>
      </p:grpSp>
      <p:sp>
        <p:nvSpPr>
          <p:cNvPr id="1054" name="Rectangle 30"/>
          <p:cNvSpPr>
            <a:spLocks noGrp="1" noChangeArrowheads="1"/>
          </p:cNvSpPr>
          <p:nvPr>
            <p:ph type="title"/>
          </p:nvPr>
        </p:nvSpPr>
        <p:spPr bwMode="auto">
          <a:xfrm>
            <a:off x="685800" y="28575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685800" y="165735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21B96C2B-7C45-49C8-A10A-6B15D7DEE8DC}" type="slidenum">
              <a:rPr lang="en-US"/>
              <a:pPr/>
              <a:t>‹#›</a:t>
            </a:fld>
            <a:endParaRPr lang="en-US"/>
          </a:p>
        </p:txBody>
      </p:sp>
      <p:sp>
        <p:nvSpPr>
          <p:cNvPr id="1060" name="Rectangle 36"/>
          <p:cNvSpPr>
            <a:spLocks noChangeArrowheads="1"/>
          </p:cNvSpPr>
          <p:nvPr userDrawn="1"/>
        </p:nvSpPr>
        <p:spPr bwMode="auto">
          <a:xfrm>
            <a:off x="1676400" y="6438900"/>
            <a:ext cx="5581650" cy="419100"/>
          </a:xfrm>
          <a:prstGeom prst="rect">
            <a:avLst/>
          </a:prstGeom>
          <a:noFill/>
          <a:ln w="9525">
            <a:noFill/>
            <a:miter lim="800000"/>
            <a:headEnd/>
            <a:tailEnd/>
          </a:ln>
          <a:effectLst/>
        </p:spPr>
        <p:txBody>
          <a:bodyPr/>
          <a:lstStyle/>
          <a:p>
            <a:pPr algn="ctr" eaLnBrk="1" hangingPunct="1"/>
            <a:r>
              <a:rPr lang="en-US" sz="1000">
                <a:latin typeface="Arial" pitchFamily="34" charset="0"/>
              </a:rPr>
              <a:t>Liang, Introduction to Java Programming, Ninth Edition, (c) 2013 Pearson Education, Inc. All rights reserved. </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urse.cs.ust.hk/comp3021/slides/html/TestEdible.html" TargetMode="External"/><Relationship Id="rId3" Type="http://schemas.openxmlformats.org/officeDocument/2006/relationships/hyperlink" Target="http://course.cs.ust.hk/comp3021/slides/html/Eatable.htm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package" Target="../embeddings/Microsoft_Word_Document3.docx"/><Relationship Id="rId5"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package" Target="../embeddings/Microsoft_Word_Document4.docx"/><Relationship Id="rId5" Type="http://schemas.openxmlformats.org/officeDocument/2006/relationships/image" Target="../media/image7.png"/><Relationship Id="rId6" Type="http://schemas.openxmlformats.org/officeDocument/2006/relationships/hyperlink" Target="http://course.cs.ust.hk/comp3021/slides/html/CompareRectangle.html" TargetMode="External"/><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course.cs.ust.hk/comp3021/slides/html/House.html"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Microsoft_Word_Document5.docx"/><Relationship Id="rId5" Type="http://schemas.openxmlformats.org/officeDocument/2006/relationships/image" Target="../media/image8.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9.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ourse.cs.ust.hk/comp3021/slides/html/Rational.html" TargetMode="External"/><Relationship Id="rId4" Type="http://schemas.openxmlformats.org/officeDocument/2006/relationships/hyperlink" Target="http://course.cs.ust.hk/comp3021/slides/html/TestRationalClass.html" TargetMode="External"/><Relationship Id="rId5" Type="http://schemas.openxmlformats.org/officeDocument/2006/relationships/oleObject" Target="../embeddings/oleObject2.bin"/><Relationship Id="rId6" Type="http://schemas.openxmlformats.org/officeDocument/2006/relationships/image" Target="../media/image10.w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course.cs.ust.hk/comp3021/slides/html/GeometricObject.html" TargetMode="External"/><Relationship Id="rId4" Type="http://schemas.openxmlformats.org/officeDocument/2006/relationships/hyperlink" Target="html/Circle9.html" TargetMode="External"/><Relationship Id="rId5" Type="http://schemas.openxmlformats.org/officeDocument/2006/relationships/hyperlink" Target="http://course.cs.ust.hk/comp3021/slides/html/Circle.html" TargetMode="External"/><Relationship Id="rId6" Type="http://schemas.openxmlformats.org/officeDocument/2006/relationships/hyperlink" Target="html/Rectangle.html" TargetMode="External"/><Relationship Id="rId7" Type="http://schemas.openxmlformats.org/officeDocument/2006/relationships/hyperlink" Target="http://course.cs.ust.hk/comp3021/slides/html/Rectangle.html" TargetMode="External"/><Relationship Id="rId8" Type="http://schemas.openxmlformats.org/officeDocument/2006/relationships/package" Target="../embeddings/Microsoft_Word_Document1.docx"/><Relationship Id="rId9" Type="http://schemas.openxmlformats.org/officeDocument/2006/relationships/image" Target="../media/image1.png"/><Relationship Id="rId10" Type="http://schemas.openxmlformats.org/officeDocument/2006/relationships/hyperlink" Target="http://course.cs.ust.hk/comp3021/slides/html/TestGeometricObject.html" TargetMode="External"/><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urse.cs.ust.hk/comp3021/slides/html/Test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5BA8C560-6456-4116-92F6-ADC042ABC8DD}" type="slidenum">
              <a:rPr lang="en-US"/>
              <a:pPr/>
              <a:t>1</a:t>
            </a:fld>
            <a:endParaRPr lang="en-US"/>
          </a:p>
        </p:txBody>
      </p:sp>
      <p:sp>
        <p:nvSpPr>
          <p:cNvPr id="5124" name="Rectangle 4"/>
          <p:cNvSpPr>
            <a:spLocks noGrp="1" noChangeArrowheads="1"/>
          </p:cNvSpPr>
          <p:nvPr>
            <p:ph type="title"/>
          </p:nvPr>
        </p:nvSpPr>
        <p:spPr>
          <a:xfrm>
            <a:off x="577850" y="932675"/>
            <a:ext cx="7804150" cy="1997060"/>
          </a:xfrm>
        </p:spPr>
        <p:txBody>
          <a:bodyPr/>
          <a:lstStyle/>
          <a:p>
            <a:r>
              <a:rPr lang="en-US" smtClean="0"/>
              <a:t>Lecture 7: </a:t>
            </a:r>
            <a:r>
              <a:rPr lang="en-US" dirty="0" smtClean="0"/>
              <a:t>Abstract Classes and Interfaces (Ch 15)</a:t>
            </a:r>
            <a:endParaRPr lang="en-US" sz="4800" dirty="0"/>
          </a:p>
        </p:txBody>
      </p:sp>
      <p:sp>
        <p:nvSpPr>
          <p:cNvPr id="5130" name="Rectangle 10"/>
          <p:cNvSpPr>
            <a:spLocks noChangeArrowheads="1"/>
          </p:cNvSpPr>
          <p:nvPr/>
        </p:nvSpPr>
        <p:spPr bwMode="auto">
          <a:xfrm>
            <a:off x="2090738" y="2195513"/>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5132" name="Rectangle 12"/>
          <p:cNvSpPr>
            <a:spLocks noChangeArrowheads="1"/>
          </p:cNvSpPr>
          <p:nvPr/>
        </p:nvSpPr>
        <p:spPr bwMode="auto">
          <a:xfrm>
            <a:off x="2090738" y="1762125"/>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5134" name="Rectangle 14"/>
          <p:cNvSpPr>
            <a:spLocks noChangeArrowheads="1"/>
          </p:cNvSpPr>
          <p:nvPr/>
        </p:nvSpPr>
        <p:spPr bwMode="auto">
          <a:xfrm>
            <a:off x="2090738" y="1762125"/>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5136" name="Rectangle 16"/>
          <p:cNvSpPr>
            <a:spLocks noChangeArrowheads="1"/>
          </p:cNvSpPr>
          <p:nvPr/>
        </p:nvSpPr>
        <p:spPr bwMode="auto">
          <a:xfrm>
            <a:off x="0" y="1951038"/>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sp>
        <p:nvSpPr>
          <p:cNvPr id="8" name="TextBox 6"/>
          <p:cNvSpPr txBox="1">
            <a:spLocks noChangeArrowheads="1"/>
          </p:cNvSpPr>
          <p:nvPr/>
        </p:nvSpPr>
        <p:spPr bwMode="auto">
          <a:xfrm>
            <a:off x="1295400" y="3962400"/>
            <a:ext cx="6553200" cy="1570038"/>
          </a:xfrm>
          <a:prstGeom prst="rect">
            <a:avLst/>
          </a:prstGeom>
          <a:noFill/>
          <a:ln w="9525">
            <a:noFill/>
            <a:miter lim="800000"/>
            <a:headEnd/>
            <a:tailEnd/>
          </a:ln>
        </p:spPr>
        <p:txBody>
          <a:bodyPr>
            <a:spAutoFit/>
          </a:bodyPr>
          <a:lstStyle/>
          <a:p>
            <a:r>
              <a:rPr lang="en-US" dirty="0"/>
              <a:t>Adapted by </a:t>
            </a:r>
            <a:r>
              <a:rPr lang="en-US" dirty="0" err="1"/>
              <a:t>Fangzhen</a:t>
            </a:r>
            <a:r>
              <a:rPr lang="en-US" dirty="0"/>
              <a:t> Lin for COMP3021 from Y. </a:t>
            </a:r>
            <a:r>
              <a:rPr lang="en-US" dirty="0" err="1"/>
              <a:t>Danial</a:t>
            </a:r>
            <a:r>
              <a:rPr lang="en-US" dirty="0"/>
              <a:t> Liang’s </a:t>
            </a:r>
            <a:r>
              <a:rPr lang="en-US" dirty="0" err="1"/>
              <a:t>PowerPoints</a:t>
            </a:r>
            <a:r>
              <a:rPr lang="en-US" dirty="0"/>
              <a:t> for Introduction to Java Programming, Comprehensive Version, 9/E, Pearson,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5800" y="228600"/>
            <a:ext cx="7772400" cy="685800"/>
          </a:xfrm>
        </p:spPr>
        <p:txBody>
          <a:bodyPr rtlCol="0">
            <a:normAutofit fontScale="90000"/>
          </a:bodyPr>
          <a:lstStyle/>
          <a:p>
            <a:pPr eaLnBrk="1" fontAlgn="auto" hangingPunct="1">
              <a:spcAft>
                <a:spcPts val="0"/>
              </a:spcAft>
              <a:defRPr/>
            </a:pPr>
            <a:r>
              <a:rPr lang="en-US" smtClean="0">
                <a:latin typeface="Times New Roman" charset="0"/>
                <a:ea typeface="+mj-ea"/>
                <a:cs typeface="+mj-cs"/>
              </a:rPr>
              <a:t>Interfaces</a:t>
            </a:r>
          </a:p>
        </p:txBody>
      </p:sp>
      <p:sp>
        <p:nvSpPr>
          <p:cNvPr id="28674" name="Rectangle 3"/>
          <p:cNvSpPr>
            <a:spLocks noGrp="1" noChangeArrowheads="1"/>
          </p:cNvSpPr>
          <p:nvPr>
            <p:ph idx="1"/>
          </p:nvPr>
        </p:nvSpPr>
        <p:spPr>
          <a:xfrm>
            <a:off x="304800" y="1219200"/>
            <a:ext cx="8610600" cy="3048000"/>
          </a:xfrm>
        </p:spPr>
        <p:txBody>
          <a:bodyPr/>
          <a:lstStyle/>
          <a:p>
            <a:pPr marL="0" indent="0" eaLnBrk="1" hangingPunct="1">
              <a:buFont typeface="Monotype Sorts" pitchFamily="1" charset="2"/>
              <a:buNone/>
            </a:pPr>
            <a:r>
              <a:rPr lang="en-US" sz="2800" smtClean="0">
                <a:latin typeface="Times New Roman" pitchFamily="18" charset="0"/>
                <a:cs typeface="Courier New" pitchFamily="49" charset="0"/>
              </a:rPr>
              <a:t>What is an interface?</a:t>
            </a:r>
          </a:p>
          <a:p>
            <a:pPr marL="0" indent="0" eaLnBrk="1" hangingPunct="1">
              <a:buFont typeface="Monotype Sorts" pitchFamily="1" charset="2"/>
              <a:buNone/>
            </a:pPr>
            <a:r>
              <a:rPr lang="en-US" sz="2800" smtClean="0">
                <a:latin typeface="Times New Roman" pitchFamily="18" charset="0"/>
                <a:cs typeface="Courier New" pitchFamily="49" charset="0"/>
              </a:rPr>
              <a:t>Why is an interface useful?</a:t>
            </a:r>
          </a:p>
          <a:p>
            <a:pPr marL="0" indent="0" eaLnBrk="1" hangingPunct="1">
              <a:buFont typeface="Monotype Sorts" pitchFamily="1" charset="2"/>
              <a:buNone/>
            </a:pPr>
            <a:r>
              <a:rPr lang="en-US" sz="2800" smtClean="0">
                <a:latin typeface="Times New Roman" pitchFamily="18" charset="0"/>
                <a:cs typeface="Courier New" pitchFamily="49" charset="0"/>
              </a:rPr>
              <a:t>How do you define an interface?</a:t>
            </a:r>
          </a:p>
          <a:p>
            <a:pPr marL="0" indent="0" eaLnBrk="1" hangingPunct="1">
              <a:buFont typeface="Monotype Sorts" pitchFamily="1" charset="2"/>
              <a:buNone/>
            </a:pPr>
            <a:r>
              <a:rPr lang="en-US" sz="2800" smtClean="0">
                <a:latin typeface="Times New Roman" pitchFamily="18" charset="0"/>
                <a:cs typeface="Courier New" pitchFamily="49" charset="0"/>
              </a:rPr>
              <a:t>How do you use an interface?</a:t>
            </a:r>
          </a:p>
        </p:txBody>
      </p:sp>
      <p:sp>
        <p:nvSpPr>
          <p:cNvPr id="2"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67A671FB-9E28-4909-BEE8-5D7819DEEDB4}" type="slidenum">
              <a:rPr lang="en-US" sz="1400">
                <a:solidFill>
                  <a:schemeClr val="tx1"/>
                </a:solidFill>
              </a:rPr>
              <a:pPr/>
              <a:t>10</a:t>
            </a:fld>
            <a:endParaRPr lang="en-US" sz="14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What</a:t>
            </a:r>
            <a:r>
              <a:rPr lang="en-US" altLang="en-US" smtClean="0"/>
              <a:t>’</a:t>
            </a:r>
            <a:r>
              <a:rPr lang="en-US" smtClean="0"/>
              <a:t>s an interface?</a:t>
            </a:r>
          </a:p>
        </p:txBody>
      </p:sp>
      <p:sp>
        <p:nvSpPr>
          <p:cNvPr id="29698" name="Content Placeholder 2"/>
          <p:cNvSpPr>
            <a:spLocks noGrp="1"/>
          </p:cNvSpPr>
          <p:nvPr>
            <p:ph idx="1"/>
          </p:nvPr>
        </p:nvSpPr>
        <p:spPr>
          <a:xfrm>
            <a:off x="501070" y="1355129"/>
            <a:ext cx="7810805" cy="4647005"/>
          </a:xfrm>
        </p:spPr>
        <p:txBody>
          <a:bodyPr/>
          <a:lstStyle/>
          <a:p>
            <a:pPr eaLnBrk="1" hangingPunct="1"/>
            <a:r>
              <a:rPr lang="en-US" dirty="0" smtClean="0"/>
              <a:t>One of the most important concepts in the Java language:</a:t>
            </a:r>
          </a:p>
          <a:p>
            <a:pPr lvl="1" eaLnBrk="1" hangingPunct="1"/>
            <a:r>
              <a:rPr lang="en-US" dirty="0" smtClean="0"/>
              <a:t>To satisfy the need of multiple inheritance. </a:t>
            </a:r>
          </a:p>
          <a:p>
            <a:pPr lvl="1" eaLnBrk="1" hangingPunct="1"/>
            <a:r>
              <a:rPr lang="en-US" dirty="0" smtClean="0"/>
              <a:t>Key for building massive scale Java libraries</a:t>
            </a:r>
            <a:endParaRPr lang="en-US" dirty="0"/>
          </a:p>
          <a:p>
            <a:pPr eaLnBrk="1" hangingPunct="1"/>
            <a:r>
              <a:rPr lang="en-US" dirty="0" smtClean="0"/>
              <a:t>Similar to abstract classes:</a:t>
            </a:r>
          </a:p>
          <a:p>
            <a:pPr lvl="1" eaLnBrk="1" hangingPunct="1"/>
            <a:r>
              <a:rPr lang="en-US" dirty="0" smtClean="0"/>
              <a:t>Methods defined in a class can be used only by objects of this class and its subclasses.</a:t>
            </a:r>
          </a:p>
          <a:p>
            <a:pPr lvl="1" eaLnBrk="1" hangingPunct="1"/>
            <a:r>
              <a:rPr lang="en-US" dirty="0" smtClean="0"/>
              <a:t>Methods defined in an interface can be used by objects belong to different classes.</a:t>
            </a:r>
          </a:p>
          <a:p>
            <a:pPr marL="0" indent="0" eaLnBrk="1" hangingPunct="1">
              <a:buNone/>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17C0E5F-9B9D-4600-98BE-E598D6FB5D78}" type="slidenum">
              <a:rPr lang="en-US"/>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85800" y="228600"/>
            <a:ext cx="7772400" cy="685800"/>
          </a:xfrm>
        </p:spPr>
        <p:txBody>
          <a:bodyPr rtlCol="0">
            <a:normAutofit fontScale="90000"/>
          </a:bodyPr>
          <a:lstStyle/>
          <a:p>
            <a:pPr eaLnBrk="1" fontAlgn="auto" hangingPunct="1">
              <a:spcAft>
                <a:spcPts val="0"/>
              </a:spcAft>
              <a:defRPr/>
            </a:pPr>
            <a:r>
              <a:rPr lang="en-US" smtClean="0">
                <a:latin typeface="Times New Roman" charset="0"/>
                <a:ea typeface="+mj-ea"/>
                <a:cs typeface="Courier New" charset="0"/>
              </a:rPr>
              <a:t>Define an Interface</a:t>
            </a:r>
          </a:p>
        </p:txBody>
      </p:sp>
      <p:sp>
        <p:nvSpPr>
          <p:cNvPr id="30722" name="Rectangle 3"/>
          <p:cNvSpPr>
            <a:spLocks noGrp="1" noChangeArrowheads="1"/>
          </p:cNvSpPr>
          <p:nvPr>
            <p:ph idx="1"/>
          </p:nvPr>
        </p:nvSpPr>
        <p:spPr>
          <a:xfrm>
            <a:off x="152400" y="914400"/>
            <a:ext cx="8763000" cy="990600"/>
          </a:xfrm>
        </p:spPr>
        <p:txBody>
          <a:bodyPr/>
          <a:lstStyle/>
          <a:p>
            <a:pPr marL="0" indent="0" eaLnBrk="1" hangingPunct="1">
              <a:buFont typeface="Monotype Sorts" pitchFamily="1" charset="2"/>
              <a:buNone/>
            </a:pPr>
            <a:r>
              <a:rPr lang="en-US" sz="2800" smtClean="0">
                <a:latin typeface="Times New Roman" pitchFamily="18" charset="0"/>
                <a:cs typeface="Courier New" pitchFamily="49" charset="0"/>
              </a:rPr>
              <a:t>To distinguish an interface from a class, Java uses the following syntax to declare an interface:</a:t>
            </a:r>
          </a:p>
        </p:txBody>
      </p:sp>
      <p:sp>
        <p:nvSpPr>
          <p:cNvPr id="2"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841DE9E4-6E53-4173-9799-94C57BD26C12}" type="slidenum">
              <a:rPr lang="en-US" sz="1400">
                <a:solidFill>
                  <a:schemeClr val="tx1"/>
                </a:solidFill>
              </a:rPr>
              <a:pPr/>
              <a:t>12</a:t>
            </a:fld>
            <a:endParaRPr lang="en-US" sz="1400">
              <a:solidFill>
                <a:schemeClr val="tx1"/>
              </a:solidFill>
            </a:endParaRPr>
          </a:p>
        </p:txBody>
      </p:sp>
      <p:sp>
        <p:nvSpPr>
          <p:cNvPr id="30725" name="Rectangle 4"/>
          <p:cNvSpPr>
            <a:spLocks noChangeArrowheads="1"/>
          </p:cNvSpPr>
          <p:nvPr/>
        </p:nvSpPr>
        <p:spPr bwMode="auto">
          <a:xfrm>
            <a:off x="228600" y="1981200"/>
            <a:ext cx="8610600" cy="1676400"/>
          </a:xfrm>
          <a:prstGeom prst="rect">
            <a:avLst/>
          </a:prstGeom>
          <a:ln/>
        </p:spPr>
        <p:style>
          <a:lnRef idx="2">
            <a:schemeClr val="accent6"/>
          </a:lnRef>
          <a:fillRef idx="1">
            <a:schemeClr val="lt1"/>
          </a:fillRef>
          <a:effectRef idx="0">
            <a:schemeClr val="accent6"/>
          </a:effectRef>
          <a:fontRef idx="minor">
            <a:schemeClr val="dk1"/>
          </a:fontRef>
        </p:style>
        <p:txBody>
          <a:bodyPr lIns="92075" tIns="46038" rIns="92075" bIns="46038"/>
          <a:lstStyle/>
          <a:p>
            <a:pPr marL="342900" indent="-342900">
              <a:lnSpc>
                <a:spcPct val="90000"/>
              </a:lnSpc>
              <a:spcBef>
                <a:spcPct val="20000"/>
              </a:spcBef>
              <a:buClr>
                <a:schemeClr val="tx2"/>
              </a:buClr>
              <a:buSzPct val="75000"/>
              <a:buFont typeface="Monotype Sorts" pitchFamily="1" charset="2"/>
              <a:buNone/>
            </a:pPr>
            <a:r>
              <a:rPr lang="en-US" sz="2800" dirty="0">
                <a:solidFill>
                  <a:schemeClr val="bg2"/>
                </a:solidFill>
                <a:latin typeface="Courier New" pitchFamily="49" charset="0"/>
                <a:ea typeface="MS PGothic" pitchFamily="34" charset="-128"/>
              </a:rPr>
              <a:t>public interface </a:t>
            </a:r>
            <a:r>
              <a:rPr lang="en-US" sz="2800" dirty="0" err="1">
                <a:solidFill>
                  <a:schemeClr val="bg2"/>
                </a:solidFill>
                <a:latin typeface="Courier New" pitchFamily="49" charset="0"/>
                <a:ea typeface="MS PGothic" pitchFamily="34" charset="-128"/>
              </a:rPr>
              <a:t>InterfaceName</a:t>
            </a:r>
            <a:r>
              <a:rPr lang="en-US" sz="2800" dirty="0">
                <a:solidFill>
                  <a:schemeClr val="bg2"/>
                </a:solidFill>
                <a:latin typeface="Courier New" pitchFamily="49" charset="0"/>
                <a:ea typeface="MS PGothic" pitchFamily="34" charset="-128"/>
              </a:rPr>
              <a:t> { </a:t>
            </a:r>
          </a:p>
          <a:p>
            <a:pPr marL="342900" indent="-342900">
              <a:lnSpc>
                <a:spcPct val="90000"/>
              </a:lnSpc>
              <a:buClr>
                <a:schemeClr val="tx2"/>
              </a:buClr>
              <a:buSzPct val="75000"/>
              <a:buFont typeface="Monotype Sorts" pitchFamily="1" charset="2"/>
              <a:buNone/>
            </a:pPr>
            <a:r>
              <a:rPr lang="en-US" sz="2800" dirty="0">
                <a:solidFill>
                  <a:schemeClr val="bg2"/>
                </a:solidFill>
                <a:latin typeface="Courier New" pitchFamily="49" charset="0"/>
                <a:ea typeface="MS PGothic" pitchFamily="34" charset="-128"/>
              </a:rPr>
              <a:t>  constant declarations;</a:t>
            </a:r>
          </a:p>
          <a:p>
            <a:pPr marL="342900" indent="-342900">
              <a:lnSpc>
                <a:spcPct val="90000"/>
              </a:lnSpc>
              <a:buClr>
                <a:schemeClr val="tx2"/>
              </a:buClr>
              <a:buSzPct val="75000"/>
              <a:buFont typeface="Monotype Sorts" pitchFamily="1" charset="2"/>
              <a:buNone/>
            </a:pPr>
            <a:r>
              <a:rPr lang="en-US" sz="2800" dirty="0">
                <a:solidFill>
                  <a:schemeClr val="bg2"/>
                </a:solidFill>
                <a:latin typeface="Courier New" pitchFamily="49" charset="0"/>
                <a:ea typeface="MS PGothic" pitchFamily="34" charset="-128"/>
              </a:rPr>
              <a:t>  method signatures;</a:t>
            </a:r>
          </a:p>
          <a:p>
            <a:pPr marL="342900" indent="-342900">
              <a:lnSpc>
                <a:spcPct val="90000"/>
              </a:lnSpc>
              <a:buClr>
                <a:schemeClr val="tx2"/>
              </a:buClr>
              <a:buSzPct val="75000"/>
              <a:buFont typeface="Monotype Sorts" pitchFamily="1" charset="2"/>
              <a:buNone/>
            </a:pPr>
            <a:r>
              <a:rPr lang="en-US" sz="2800" dirty="0">
                <a:solidFill>
                  <a:schemeClr val="bg2"/>
                </a:solidFill>
                <a:latin typeface="Courier New" pitchFamily="49" charset="0"/>
                <a:ea typeface="MS PGothic" pitchFamily="34" charset="-128"/>
              </a:rPr>
              <a:t>}</a:t>
            </a:r>
            <a:endParaRPr lang="en-US" sz="3200" dirty="0">
              <a:solidFill>
                <a:schemeClr val="bg2"/>
              </a:solidFill>
              <a:ea typeface="MS PGothic" pitchFamily="34" charset="-128"/>
            </a:endParaRPr>
          </a:p>
        </p:txBody>
      </p:sp>
      <p:sp>
        <p:nvSpPr>
          <p:cNvPr id="3" name="Rectangle 5"/>
          <p:cNvSpPr>
            <a:spLocks noChangeArrowheads="1"/>
          </p:cNvSpPr>
          <p:nvPr/>
        </p:nvSpPr>
        <p:spPr bwMode="auto">
          <a:xfrm>
            <a:off x="304800" y="3810000"/>
            <a:ext cx="8610600" cy="609600"/>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pitchFamily="1" charset="2"/>
              <a:buNone/>
            </a:pPr>
            <a:r>
              <a:rPr lang="en-US" sz="3200"/>
              <a:t>Example</a:t>
            </a:r>
            <a:r>
              <a:rPr lang="en-US" sz="2800">
                <a:cs typeface="Courier New" pitchFamily="49" charset="0"/>
              </a:rPr>
              <a:t>:</a:t>
            </a:r>
          </a:p>
        </p:txBody>
      </p:sp>
      <p:sp>
        <p:nvSpPr>
          <p:cNvPr id="30727" name="Rectangle 6"/>
          <p:cNvSpPr>
            <a:spLocks noChangeArrowheads="1"/>
          </p:cNvSpPr>
          <p:nvPr/>
        </p:nvSpPr>
        <p:spPr bwMode="auto">
          <a:xfrm>
            <a:off x="228600" y="4419600"/>
            <a:ext cx="8610600" cy="1752600"/>
          </a:xfrm>
          <a:prstGeom prst="rect">
            <a:avLst/>
          </a:prstGeom>
          <a:ln/>
        </p:spPr>
        <p:style>
          <a:lnRef idx="2">
            <a:schemeClr val="dk1"/>
          </a:lnRef>
          <a:fillRef idx="1">
            <a:schemeClr val="lt1"/>
          </a:fillRef>
          <a:effectRef idx="0">
            <a:schemeClr val="dk1"/>
          </a:effectRef>
          <a:fontRef idx="minor">
            <a:schemeClr val="dk1"/>
          </a:fontRef>
        </p:style>
        <p:txBody>
          <a:bodyPr lIns="92075" tIns="46038" rIns="92075" bIns="46038"/>
          <a:lstStyle/>
          <a:p>
            <a:pPr marL="342900" indent="-342900">
              <a:spcBef>
                <a:spcPct val="20000"/>
              </a:spcBef>
              <a:buClr>
                <a:schemeClr val="tx2"/>
              </a:buClr>
              <a:buSzPct val="75000"/>
              <a:buFont typeface="Monotype Sorts" charset="0"/>
              <a:buNone/>
              <a:defRPr/>
            </a:pPr>
            <a:r>
              <a:rPr lang="en-US" dirty="0">
                <a:solidFill>
                  <a:srgbClr val="000000"/>
                </a:solidFill>
                <a:latin typeface="Courier New" charset="0"/>
              </a:rPr>
              <a:t>public interface Edible {</a:t>
            </a:r>
          </a:p>
          <a:p>
            <a:pPr marL="342900" indent="-342900">
              <a:spcBef>
                <a:spcPct val="20000"/>
              </a:spcBef>
              <a:buClr>
                <a:schemeClr val="tx2"/>
              </a:buClr>
              <a:buSzPct val="75000"/>
              <a:buFont typeface="Monotype Sorts" charset="0"/>
              <a:buNone/>
              <a:defRPr/>
            </a:pPr>
            <a:r>
              <a:rPr lang="en-US" dirty="0">
                <a:solidFill>
                  <a:srgbClr val="000000"/>
                </a:solidFill>
                <a:latin typeface="Courier New" charset="0"/>
              </a:rPr>
              <a:t>  /** Describe how to eat */</a:t>
            </a:r>
          </a:p>
          <a:p>
            <a:pPr marL="342900" indent="-342900">
              <a:spcBef>
                <a:spcPct val="20000"/>
              </a:spcBef>
              <a:buClr>
                <a:schemeClr val="tx2"/>
              </a:buClr>
              <a:buSzPct val="75000"/>
              <a:buFont typeface="Monotype Sorts" charset="0"/>
              <a:buNone/>
              <a:defRPr/>
            </a:pPr>
            <a:r>
              <a:rPr lang="en-US" dirty="0">
                <a:solidFill>
                  <a:srgbClr val="000000"/>
                </a:solidFill>
                <a:latin typeface="Courier New" charset="0"/>
              </a:rPr>
              <a:t>  public abstract String </a:t>
            </a:r>
            <a:r>
              <a:rPr lang="en-US" dirty="0" err="1">
                <a:solidFill>
                  <a:srgbClr val="000000"/>
                </a:solidFill>
                <a:latin typeface="Courier New" charset="0"/>
              </a:rPr>
              <a:t>howToEat</a:t>
            </a:r>
            <a:r>
              <a:rPr lang="en-US" dirty="0">
                <a:solidFill>
                  <a:srgbClr val="000000"/>
                </a:solidFill>
                <a:latin typeface="Courier New" charset="0"/>
              </a:rPr>
              <a:t>();</a:t>
            </a:r>
          </a:p>
          <a:p>
            <a:pPr marL="342900" indent="-342900">
              <a:spcBef>
                <a:spcPct val="20000"/>
              </a:spcBef>
              <a:buClr>
                <a:schemeClr val="tx2"/>
              </a:buClr>
              <a:buSzPct val="75000"/>
              <a:buFont typeface="Monotype Sorts" charset="0"/>
              <a:buNone/>
              <a:defRPr/>
            </a:pPr>
            <a:r>
              <a:rPr lang="en-US" dirty="0">
                <a:solidFill>
                  <a:srgbClr val="000000"/>
                </a:solidFill>
                <a:latin typeface="Courier New" charset="0"/>
              </a:rPr>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Conceptual Example</a:t>
            </a:r>
          </a:p>
        </p:txBody>
      </p:sp>
      <p:sp>
        <p:nvSpPr>
          <p:cNvPr id="31746" name="Content Placeholder 2"/>
          <p:cNvSpPr>
            <a:spLocks noGrp="1"/>
          </p:cNvSpPr>
          <p:nvPr>
            <p:ph idx="1"/>
          </p:nvPr>
        </p:nvSpPr>
        <p:spPr/>
        <p:txBody>
          <a:bodyPr/>
          <a:lstStyle/>
          <a:p>
            <a:pPr eaLnBrk="1" hangingPunct="1"/>
            <a:r>
              <a:rPr lang="en-US" smtClean="0"/>
              <a:t>Chicken</a:t>
            </a:r>
          </a:p>
          <a:p>
            <a:pPr lvl="1" eaLnBrk="1" hangingPunct="1"/>
            <a:r>
              <a:rPr lang="en-US" smtClean="0"/>
              <a:t>An animal, belong to the class of Bird. </a:t>
            </a:r>
          </a:p>
          <a:p>
            <a:pPr lvl="1" eaLnBrk="1" hangingPunct="1"/>
            <a:r>
              <a:rPr lang="en-US" smtClean="0"/>
              <a:t>A type of poultry</a:t>
            </a:r>
          </a:p>
          <a:p>
            <a:pPr lvl="1" eaLnBrk="1" hangingPunct="1"/>
            <a:r>
              <a:rPr lang="en-US" smtClean="0"/>
              <a:t>Our favorite dish in LG1/7</a:t>
            </a:r>
          </a:p>
          <a:p>
            <a:pPr eaLnBrk="1" hangingPunct="1"/>
            <a:r>
              <a:rPr lang="en-US" smtClean="0"/>
              <a:t>Multiple roles of Chicken class</a:t>
            </a:r>
          </a:p>
          <a:p>
            <a:pPr lvl="1" eaLnBrk="1" hangingPunct="1"/>
            <a:r>
              <a:rPr lang="en-US" smtClean="0"/>
              <a:t> Latin name/Gene sequence/Origin</a:t>
            </a:r>
          </a:p>
          <a:p>
            <a:pPr lvl="1" eaLnBrk="1" hangingPunct="1"/>
            <a:r>
              <a:rPr lang="en-US" smtClean="0"/>
              <a:t>Origin (farm)/stock number/Weight</a:t>
            </a:r>
          </a:p>
          <a:p>
            <a:pPr lvl="1" eaLnBrk="1" hangingPunct="1"/>
            <a:r>
              <a:rPr lang="en-US" smtClean="0"/>
              <a:t>Price etc.</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0F2E585-F0CC-486A-A50F-DCA1F7D91328}" type="slidenum">
              <a:rPr lang="en-US"/>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Code Example</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793BD1-7379-41B4-AE91-8429628F91E7}" type="slidenum">
              <a:rPr lang="en-US"/>
              <a:pPr/>
              <a:t>14</a:t>
            </a:fld>
            <a:endParaRPr lang="en-US"/>
          </a:p>
        </p:txBody>
      </p:sp>
      <p:sp>
        <p:nvSpPr>
          <p:cNvPr id="32771" name="TextBox 4"/>
          <p:cNvSpPr txBox="1">
            <a:spLocks noChangeArrowheads="1"/>
          </p:cNvSpPr>
          <p:nvPr/>
        </p:nvSpPr>
        <p:spPr bwMode="auto">
          <a:xfrm>
            <a:off x="457200" y="1600200"/>
            <a:ext cx="6002338" cy="2832100"/>
          </a:xfrm>
          <a:prstGeom prst="rect">
            <a:avLst/>
          </a:prstGeom>
          <a:noFill/>
          <a:ln w="9525">
            <a:noFill/>
            <a:miter lim="800000"/>
            <a:headEnd/>
            <a:tailEnd/>
          </a:ln>
        </p:spPr>
        <p:txBody>
          <a:bodyPr wrap="none">
            <a:spAutoFit/>
          </a:bodyPr>
          <a:lstStyle/>
          <a:p>
            <a:r>
              <a:rPr lang="en-US" sz="1400">
                <a:latin typeface="Courier" pitchFamily="1" charset="0"/>
              </a:rPr>
              <a:t>abstract class Bird {};</a:t>
            </a:r>
          </a:p>
          <a:p>
            <a:endParaRPr lang="en-US" sz="1400">
              <a:latin typeface="Courier" pitchFamily="1" charset="0"/>
            </a:endParaRPr>
          </a:p>
          <a:p>
            <a:r>
              <a:rPr lang="en-US" sz="1400">
                <a:latin typeface="Courier" pitchFamily="1" charset="0"/>
              </a:rPr>
              <a:t>interface Poultry {</a:t>
            </a:r>
          </a:p>
          <a:p>
            <a:r>
              <a:rPr lang="en-US" sz="1400">
                <a:latin typeface="Courier" pitchFamily="1" charset="0"/>
              </a:rPr>
              <a:t>   public int getStockNumber();</a:t>
            </a:r>
          </a:p>
          <a:p>
            <a:r>
              <a:rPr lang="en-US" sz="1400">
                <a:latin typeface="Courier" pitchFamily="1" charset="0"/>
              </a:rPr>
              <a:t>}</a:t>
            </a:r>
          </a:p>
          <a:p>
            <a:endParaRPr lang="en-US" sz="1400">
              <a:latin typeface="Courier" pitchFamily="1" charset="0"/>
            </a:endParaRPr>
          </a:p>
          <a:p>
            <a:r>
              <a:rPr lang="en-US" sz="1400">
                <a:latin typeface="Courier" pitchFamily="1" charset="0"/>
              </a:rPr>
              <a:t>interface  Dish {</a:t>
            </a:r>
          </a:p>
          <a:p>
            <a:r>
              <a:rPr lang="en-US" sz="1400">
                <a:latin typeface="Courier" pitchFamily="1" charset="0"/>
              </a:rPr>
              <a:t>   public void placeOrder();</a:t>
            </a:r>
          </a:p>
          <a:p>
            <a:r>
              <a:rPr lang="en-US" sz="1400">
                <a:latin typeface="Courier" pitchFamily="1" charset="0"/>
              </a:rPr>
              <a:t>}</a:t>
            </a:r>
          </a:p>
          <a:p>
            <a:endParaRPr lang="en-US" sz="1400">
              <a:latin typeface="Courier" pitchFamily="1" charset="0"/>
            </a:endParaRPr>
          </a:p>
          <a:p>
            <a:r>
              <a:rPr lang="en-US" sz="1400">
                <a:latin typeface="Courier" pitchFamily="1" charset="0"/>
              </a:rPr>
              <a:t>class Chicken extends Bird implements Poultry, Dish{};</a:t>
            </a:r>
          </a:p>
          <a:p>
            <a:endParaRPr lang="en-US"/>
          </a:p>
        </p:txBody>
      </p:sp>
      <p:sp>
        <p:nvSpPr>
          <p:cNvPr id="32772" name="TextBox 6"/>
          <p:cNvSpPr txBox="1">
            <a:spLocks noChangeArrowheads="1"/>
          </p:cNvSpPr>
          <p:nvPr/>
        </p:nvSpPr>
        <p:spPr bwMode="auto">
          <a:xfrm>
            <a:off x="609600" y="4724400"/>
            <a:ext cx="4870450" cy="1570038"/>
          </a:xfrm>
          <a:prstGeom prst="rect">
            <a:avLst/>
          </a:prstGeom>
          <a:noFill/>
          <a:ln w="9525">
            <a:noFill/>
            <a:miter lim="800000"/>
            <a:headEnd/>
            <a:tailEnd/>
          </a:ln>
        </p:spPr>
        <p:txBody>
          <a:bodyPr wrap="none">
            <a:spAutoFit/>
          </a:bodyPr>
          <a:lstStyle/>
          <a:p>
            <a:r>
              <a:rPr lang="en-US"/>
              <a:t>Chicken mychicken = new Chicken();</a:t>
            </a:r>
          </a:p>
          <a:p>
            <a:r>
              <a:rPr lang="en-US" i="1"/>
              <a:t>mychicken instanceof Bird ?</a:t>
            </a:r>
          </a:p>
          <a:p>
            <a:r>
              <a:rPr lang="en-US" i="1"/>
              <a:t>mychicken instanceof Dish;</a:t>
            </a:r>
          </a:p>
          <a:p>
            <a:r>
              <a:rPr lang="en-US" i="1"/>
              <a:t>mychicken instanceof Poultry;</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85800" y="228600"/>
            <a:ext cx="7772400" cy="685800"/>
          </a:xfrm>
        </p:spPr>
        <p:txBody>
          <a:bodyPr rtlCol="0">
            <a:normAutofit fontScale="90000"/>
          </a:bodyPr>
          <a:lstStyle/>
          <a:p>
            <a:pPr eaLnBrk="1" fontAlgn="auto" hangingPunct="1">
              <a:spcAft>
                <a:spcPts val="0"/>
              </a:spcAft>
              <a:defRPr/>
            </a:pPr>
            <a:r>
              <a:rPr lang="en-US" smtClean="0">
                <a:latin typeface="Times New Roman" charset="0"/>
                <a:ea typeface="+mj-ea"/>
                <a:cs typeface="+mj-cs"/>
              </a:rPr>
              <a:t>Example</a:t>
            </a:r>
          </a:p>
        </p:txBody>
      </p:sp>
      <p:sp>
        <p:nvSpPr>
          <p:cNvPr id="33794" name="Rectangle 3"/>
          <p:cNvSpPr>
            <a:spLocks noGrp="1" noChangeArrowheads="1"/>
          </p:cNvSpPr>
          <p:nvPr>
            <p:ph idx="1"/>
          </p:nvPr>
        </p:nvSpPr>
        <p:spPr>
          <a:xfrm>
            <a:off x="304800" y="1066800"/>
            <a:ext cx="8610600" cy="2895600"/>
          </a:xfrm>
        </p:spPr>
        <p:txBody>
          <a:bodyPr/>
          <a:lstStyle/>
          <a:p>
            <a:pPr marL="0" indent="0" eaLnBrk="1" hangingPunct="1">
              <a:buFont typeface="Monotype Sorts" pitchFamily="1" charset="2"/>
              <a:buNone/>
            </a:pPr>
            <a:r>
              <a:rPr lang="en-US" sz="2800" dirty="0" smtClean="0">
                <a:latin typeface="Times New Roman" pitchFamily="18" charset="0"/>
              </a:rPr>
              <a:t>You can now use the </a:t>
            </a:r>
            <a:r>
              <a:rPr lang="en-US" sz="2800" u="sng" dirty="0" smtClean="0">
                <a:latin typeface="Times New Roman" pitchFamily="18" charset="0"/>
              </a:rPr>
              <a:t>Edible</a:t>
            </a:r>
            <a:r>
              <a:rPr lang="en-US" sz="2800" dirty="0" smtClean="0">
                <a:latin typeface="Times New Roman" pitchFamily="18" charset="0"/>
              </a:rPr>
              <a:t> interface to specify whether an object is edible. This is accomplished by letting the class for the object implement this interface using the </a:t>
            </a:r>
            <a:r>
              <a:rPr lang="en-US" sz="2800" u="sng" dirty="0" smtClean="0">
                <a:latin typeface="Times New Roman" pitchFamily="18" charset="0"/>
              </a:rPr>
              <a:t>implements</a:t>
            </a:r>
            <a:r>
              <a:rPr lang="en-US" sz="2800" dirty="0" smtClean="0">
                <a:latin typeface="Times New Roman" pitchFamily="18" charset="0"/>
              </a:rPr>
              <a:t> keyword. </a:t>
            </a:r>
          </a:p>
        </p:txBody>
      </p:sp>
      <p:sp>
        <p:nvSpPr>
          <p:cNvPr id="33795"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F36EEE17-F286-4BF2-BE0A-CEFE03C6D679}" type="slidenum">
              <a:rPr lang="en-US" sz="1400">
                <a:solidFill>
                  <a:schemeClr val="tx1"/>
                </a:solidFill>
              </a:rPr>
              <a:pPr/>
              <a:t>15</a:t>
            </a:fld>
            <a:endParaRPr lang="en-US" sz="1400">
              <a:solidFill>
                <a:schemeClr val="tx1"/>
              </a:solidFill>
            </a:endParaRPr>
          </a:p>
        </p:txBody>
      </p:sp>
      <p:sp>
        <p:nvSpPr>
          <p:cNvPr id="409604" name="AutoShape 4">
            <a:hlinkClick r:id="" action="ppaction://noaction" highlightClick="1"/>
          </p:cNvPr>
          <p:cNvSpPr>
            <a:spLocks noChangeArrowheads="1"/>
          </p:cNvSpPr>
          <p:nvPr/>
        </p:nvSpPr>
        <p:spPr bwMode="auto">
          <a:xfrm>
            <a:off x="3429000" y="4495800"/>
            <a:ext cx="2438400" cy="457200"/>
          </a:xfrm>
          <a:prstGeom prst="actionButtonBlank">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algn="ctr"/>
            <a:r>
              <a:rPr lang="en-US" sz="1800" dirty="0">
                <a:solidFill>
                  <a:schemeClr val="accent1"/>
                </a:solidFill>
                <a:latin typeface="Book Antiqua" pitchFamily="18" charset="0"/>
                <a:ea typeface="MS PGothic" pitchFamily="34" charset="-128"/>
                <a:hlinkClick r:id="rId2"/>
              </a:rPr>
              <a:t>TestEdible</a:t>
            </a:r>
            <a:endParaRPr lang="en-US" sz="1800" dirty="0">
              <a:solidFill>
                <a:schemeClr val="accent1"/>
              </a:solidFill>
              <a:ea typeface="MS PGothic" pitchFamily="34" charset="-128"/>
            </a:endParaRPr>
          </a:p>
        </p:txBody>
      </p:sp>
      <p:sp>
        <p:nvSpPr>
          <p:cNvPr id="409606" name="AutoShape 6">
            <a:hlinkClick r:id="" action="ppaction://noaction" highlightClick="1"/>
          </p:cNvPr>
          <p:cNvSpPr>
            <a:spLocks noChangeArrowheads="1"/>
          </p:cNvSpPr>
          <p:nvPr/>
        </p:nvSpPr>
        <p:spPr bwMode="auto">
          <a:xfrm>
            <a:off x="609600" y="4495800"/>
            <a:ext cx="2438400" cy="457200"/>
          </a:xfrm>
          <a:prstGeom prst="actionButtonBlank">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algn="ctr"/>
            <a:r>
              <a:rPr lang="en-US" sz="1800" dirty="0">
                <a:solidFill>
                  <a:schemeClr val="accent1"/>
                </a:solidFill>
                <a:latin typeface="Book Antiqua" pitchFamily="18" charset="0"/>
                <a:ea typeface="MS PGothic" pitchFamily="34" charset="-128"/>
                <a:hlinkClick r:id="rId3"/>
              </a:rPr>
              <a:t>Edible</a:t>
            </a:r>
            <a:endParaRPr lang="en-US" sz="1800" dirty="0">
              <a:solidFill>
                <a:schemeClr val="accent1"/>
              </a:solidFill>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52400" y="304800"/>
            <a:ext cx="8839200" cy="609600"/>
          </a:xfrm>
        </p:spPr>
        <p:txBody>
          <a:bodyPr>
            <a:normAutofit fontScale="90000"/>
          </a:bodyPr>
          <a:lstStyle/>
          <a:p>
            <a:pPr eaLnBrk="1" hangingPunct="1"/>
            <a:r>
              <a:rPr lang="en-US" sz="4000" smtClean="0">
                <a:solidFill>
                  <a:srgbClr val="FF0000"/>
                </a:solidFill>
                <a:latin typeface="Times New Roman" pitchFamily="18" charset="0"/>
              </a:rPr>
              <a:t>Omitting Modifiers in Interfaces</a:t>
            </a:r>
            <a:endParaRPr lang="en-US" sz="4000" b="1" smtClean="0">
              <a:solidFill>
                <a:srgbClr val="FF0000"/>
              </a:solidFill>
              <a:latin typeface="Courier" pitchFamily="1" charset="0"/>
            </a:endParaRPr>
          </a:p>
        </p:txBody>
      </p:sp>
      <p:sp>
        <p:nvSpPr>
          <p:cNvPr id="34818" name="Rectangle 3"/>
          <p:cNvSpPr>
            <a:spLocks noGrp="1" noChangeArrowheads="1"/>
          </p:cNvSpPr>
          <p:nvPr>
            <p:ph idx="1"/>
          </p:nvPr>
        </p:nvSpPr>
        <p:spPr>
          <a:xfrm>
            <a:off x="152400" y="1143000"/>
            <a:ext cx="8839200" cy="1447800"/>
          </a:xfrm>
        </p:spPr>
        <p:txBody>
          <a:bodyPr/>
          <a:lstStyle/>
          <a:p>
            <a:pPr marL="114300" lvl="1" indent="0" eaLnBrk="1" hangingPunct="1">
              <a:spcAft>
                <a:spcPts val="1200"/>
              </a:spcAft>
              <a:buFontTx/>
              <a:buNone/>
            </a:pPr>
            <a:r>
              <a:rPr lang="en-US" sz="2600" smtClean="0">
                <a:latin typeface="Times New Roman" pitchFamily="18" charset="0"/>
                <a:cs typeface="Times New Roman" pitchFamily="18" charset="0"/>
              </a:rPr>
              <a:t>All data fields are </a:t>
            </a:r>
            <a:r>
              <a:rPr lang="en-US" sz="2600" i="1" u="sng" smtClean="0">
                <a:latin typeface="Times New Roman" pitchFamily="18" charset="0"/>
                <a:cs typeface="Times New Roman" pitchFamily="18" charset="0"/>
              </a:rPr>
              <a:t>public</a:t>
            </a:r>
            <a:r>
              <a:rPr lang="en-US" sz="2600" i="1" smtClean="0">
                <a:latin typeface="Times New Roman" pitchFamily="18" charset="0"/>
                <a:cs typeface="Times New Roman" pitchFamily="18" charset="0"/>
              </a:rPr>
              <a:t> </a:t>
            </a:r>
            <a:r>
              <a:rPr lang="en-US" sz="2600" i="1" u="sng" smtClean="0">
                <a:latin typeface="Times New Roman" pitchFamily="18" charset="0"/>
                <a:cs typeface="Times New Roman" pitchFamily="18" charset="0"/>
              </a:rPr>
              <a:t>final</a:t>
            </a:r>
            <a:r>
              <a:rPr lang="en-US" sz="2600" i="1" smtClean="0">
                <a:latin typeface="Times New Roman" pitchFamily="18" charset="0"/>
                <a:cs typeface="Times New Roman" pitchFamily="18" charset="0"/>
              </a:rPr>
              <a:t> </a:t>
            </a:r>
            <a:r>
              <a:rPr lang="en-US" sz="2600" i="1" u="sng" smtClean="0">
                <a:latin typeface="Times New Roman" pitchFamily="18" charset="0"/>
                <a:cs typeface="Times New Roman" pitchFamily="18" charset="0"/>
              </a:rPr>
              <a:t>static</a:t>
            </a:r>
            <a:r>
              <a:rPr lang="en-US" sz="2600" smtClean="0">
                <a:latin typeface="Times New Roman" pitchFamily="18" charset="0"/>
                <a:cs typeface="Times New Roman" pitchFamily="18" charset="0"/>
              </a:rPr>
              <a:t> and all methods are </a:t>
            </a:r>
            <a:r>
              <a:rPr lang="en-US" sz="2600" i="1" u="sng" smtClean="0">
                <a:latin typeface="Times New Roman" pitchFamily="18" charset="0"/>
                <a:cs typeface="Times New Roman" pitchFamily="18" charset="0"/>
              </a:rPr>
              <a:t>public</a:t>
            </a:r>
            <a:r>
              <a:rPr lang="en-US" sz="2600" i="1" smtClean="0">
                <a:latin typeface="Times New Roman" pitchFamily="18" charset="0"/>
                <a:cs typeface="Times New Roman" pitchFamily="18" charset="0"/>
              </a:rPr>
              <a:t> </a:t>
            </a:r>
            <a:r>
              <a:rPr lang="en-US" sz="2600" i="1" u="sng" smtClean="0">
                <a:latin typeface="Times New Roman" pitchFamily="18" charset="0"/>
                <a:cs typeface="Times New Roman" pitchFamily="18" charset="0"/>
              </a:rPr>
              <a:t>abstract</a:t>
            </a:r>
            <a:r>
              <a:rPr lang="en-US" sz="2600" i="1" smtClean="0">
                <a:latin typeface="Times New Roman" pitchFamily="18" charset="0"/>
                <a:cs typeface="Times New Roman" pitchFamily="18" charset="0"/>
              </a:rPr>
              <a:t> </a:t>
            </a:r>
            <a:r>
              <a:rPr lang="en-US" sz="2600" smtClean="0">
                <a:latin typeface="Times New Roman" pitchFamily="18" charset="0"/>
                <a:cs typeface="Times New Roman" pitchFamily="18" charset="0"/>
              </a:rPr>
              <a:t>in an interface. For this reason, these modifiers can be omitted, as shown below:</a:t>
            </a:r>
          </a:p>
        </p:txBody>
      </p:sp>
      <p:sp>
        <p:nvSpPr>
          <p:cNvPr id="34819"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C2E4841C-1D0E-48B0-BA41-B622108D2EBA}" type="slidenum">
              <a:rPr lang="en-US" sz="1400">
                <a:solidFill>
                  <a:schemeClr val="tx1"/>
                </a:solidFill>
              </a:rPr>
              <a:pPr/>
              <a:t>16</a:t>
            </a:fld>
            <a:endParaRPr lang="en-US" sz="1400">
              <a:solidFill>
                <a:schemeClr val="tx1"/>
              </a:solidFill>
            </a:endParaRPr>
          </a:p>
        </p:txBody>
      </p:sp>
      <p:sp>
        <p:nvSpPr>
          <p:cNvPr id="34820" name="Rectangle 5"/>
          <p:cNvSpPr>
            <a:spLocks noChangeArrowheads="1"/>
          </p:cNvSpPr>
          <p:nvPr/>
        </p:nvSpPr>
        <p:spPr bwMode="auto">
          <a:xfrm>
            <a:off x="2528888" y="3062288"/>
            <a:ext cx="9144000" cy="0"/>
          </a:xfrm>
          <a:prstGeom prst="rect">
            <a:avLst/>
          </a:prstGeom>
          <a:noFill/>
          <a:ln w="12700">
            <a:noFill/>
            <a:miter lim="800000"/>
            <a:headEnd type="none" w="sm" len="sm"/>
            <a:tailEnd type="none" w="sm" len="sm"/>
          </a:ln>
        </p:spPr>
        <p:txBody>
          <a:bodyPr>
            <a:spAutoFit/>
          </a:bodyPr>
          <a:lstStyle/>
          <a:p>
            <a:endParaRPr lang="en-US"/>
          </a:p>
        </p:txBody>
      </p:sp>
      <p:sp>
        <p:nvSpPr>
          <p:cNvPr id="34821" name="Rectangle 6"/>
          <p:cNvSpPr>
            <a:spLocks noChangeArrowheads="1"/>
          </p:cNvSpPr>
          <p:nvPr/>
        </p:nvSpPr>
        <p:spPr bwMode="auto">
          <a:xfrm>
            <a:off x="304800" y="4572000"/>
            <a:ext cx="8839200" cy="1143000"/>
          </a:xfrm>
          <a:prstGeom prst="rect">
            <a:avLst/>
          </a:prstGeom>
          <a:noFill/>
          <a:ln w="9525">
            <a:noFill/>
            <a:miter lim="800000"/>
            <a:headEnd/>
            <a:tailEnd/>
          </a:ln>
        </p:spPr>
        <p:txBody>
          <a:bodyPr lIns="92075" tIns="46038" rIns="92075" bIns="46038"/>
          <a:lstStyle/>
          <a:p>
            <a:pPr marL="114300" lvl="1">
              <a:spcBef>
                <a:spcPct val="20000"/>
              </a:spcBef>
              <a:spcAft>
                <a:spcPts val="1200"/>
              </a:spcAft>
              <a:buClr>
                <a:schemeClr val="tx1"/>
              </a:buClr>
            </a:pPr>
            <a:r>
              <a:rPr lang="en-US" sz="2600">
                <a:cs typeface="Times New Roman" pitchFamily="18" charset="0"/>
              </a:rPr>
              <a:t>A constant defined in an interface can be accessed using syntax </a:t>
            </a:r>
            <a:r>
              <a:rPr lang="en-US" sz="2600" u="sng">
                <a:cs typeface="Times New Roman" pitchFamily="18" charset="0"/>
              </a:rPr>
              <a:t>InterfaceName.CONSTANT_NAME</a:t>
            </a:r>
            <a:r>
              <a:rPr lang="en-US" sz="2600">
                <a:cs typeface="Times New Roman" pitchFamily="18" charset="0"/>
              </a:rPr>
              <a:t> (e.g., </a:t>
            </a:r>
            <a:r>
              <a:rPr lang="en-US" sz="2600" u="sng">
                <a:cs typeface="Times New Roman" pitchFamily="18" charset="0"/>
              </a:rPr>
              <a:t>T1.K</a:t>
            </a:r>
            <a:r>
              <a:rPr lang="en-US" sz="2600">
                <a:cs typeface="Times New Roman" pitchFamily="18" charset="0"/>
              </a:rPr>
              <a:t>). </a:t>
            </a:r>
          </a:p>
        </p:txBody>
      </p:sp>
      <p:graphicFrame>
        <p:nvGraphicFramePr>
          <p:cNvPr id="34822" name="Object 1"/>
          <p:cNvGraphicFramePr>
            <a:graphicFrameLocks noChangeAspect="1"/>
          </p:cNvGraphicFramePr>
          <p:nvPr/>
        </p:nvGraphicFramePr>
        <p:xfrm>
          <a:off x="344488" y="2743200"/>
          <a:ext cx="8766175" cy="1447800"/>
        </p:xfrm>
        <a:graphic>
          <a:graphicData uri="http://schemas.openxmlformats.org/presentationml/2006/ole">
            <mc:AlternateContent xmlns:mc="http://schemas.openxmlformats.org/markup-compatibility/2006">
              <mc:Choice xmlns:v="urn:schemas-microsoft-com:vml" Requires="v">
                <p:oleObj spid="_x0000_s387083" name="Document" r:id="rId4" imgW="4228944" imgH="698474" progId="Word.Document.12">
                  <p:embed/>
                </p:oleObj>
              </mc:Choice>
              <mc:Fallback>
                <p:oleObj name="Document" r:id="rId4" imgW="4228944" imgH="698474"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743200"/>
                        <a:ext cx="876617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0"/>
            <a:ext cx="7772400" cy="1428750"/>
          </a:xfrm>
        </p:spPr>
        <p:txBody>
          <a:bodyPr/>
          <a:lstStyle/>
          <a:p>
            <a:pPr eaLnBrk="1" hangingPunct="1"/>
            <a:r>
              <a:rPr lang="en-US" sz="4000" smtClean="0">
                <a:latin typeface="Times New Roman" pitchFamily="18" charset="0"/>
              </a:rPr>
              <a:t>Example: </a:t>
            </a:r>
            <a:r>
              <a:rPr lang="en-US" sz="4000" smtClean="0">
                <a:solidFill>
                  <a:srgbClr val="FF0000"/>
                </a:solidFill>
                <a:latin typeface="Times New Roman" pitchFamily="18" charset="0"/>
              </a:rPr>
              <a:t>The </a:t>
            </a:r>
            <a:r>
              <a:rPr lang="en-US" sz="4000" u="sng" smtClean="0">
                <a:solidFill>
                  <a:srgbClr val="FF0000"/>
                </a:solidFill>
                <a:latin typeface="Times New Roman" pitchFamily="18" charset="0"/>
              </a:rPr>
              <a:t>Comparable</a:t>
            </a:r>
            <a:r>
              <a:rPr lang="en-US" sz="4000" smtClean="0">
                <a:solidFill>
                  <a:srgbClr val="FF0000"/>
                </a:solidFill>
                <a:latin typeface="Times New Roman" pitchFamily="18" charset="0"/>
              </a:rPr>
              <a:t> Interface</a:t>
            </a:r>
          </a:p>
        </p:txBody>
      </p:sp>
      <p:sp>
        <p:nvSpPr>
          <p:cNvPr id="33796" name="Rectangle 3"/>
          <p:cNvSpPr>
            <a:spLocks noGrp="1" noChangeArrowheads="1"/>
          </p:cNvSpPr>
          <p:nvPr>
            <p:ph idx="1"/>
          </p:nvPr>
        </p:nvSpPr>
        <p:spPr>
          <a:xfrm>
            <a:off x="381000" y="1905000"/>
            <a:ext cx="8458200" cy="3810000"/>
          </a:xfrm>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90000"/>
              </a:lnSpc>
              <a:buFont typeface="Monotype Sorts" pitchFamily="1" charset="2"/>
              <a:buNone/>
            </a:pPr>
            <a:r>
              <a:rPr lang="en-US" sz="2800" smtClean="0">
                <a:solidFill>
                  <a:srgbClr val="000000"/>
                </a:solidFill>
                <a:latin typeface="Courier New" pitchFamily="49" charset="0"/>
                <a:ea typeface="MS PGothic" pitchFamily="34" charset="-128"/>
              </a:rPr>
              <a:t>// This interface is defined in </a:t>
            </a:r>
          </a:p>
          <a:p>
            <a:pPr eaLnBrk="1" hangingPunct="1">
              <a:lnSpc>
                <a:spcPct val="90000"/>
              </a:lnSpc>
              <a:buFont typeface="Monotype Sorts" pitchFamily="1" charset="2"/>
              <a:buNone/>
            </a:pPr>
            <a:r>
              <a:rPr lang="en-US" sz="2800" smtClean="0">
                <a:solidFill>
                  <a:srgbClr val="000000"/>
                </a:solidFill>
                <a:latin typeface="Courier New" pitchFamily="49" charset="0"/>
                <a:ea typeface="MS PGothic" pitchFamily="34" charset="-128"/>
              </a:rPr>
              <a:t>// java.</a:t>
            </a:r>
            <a:r>
              <a:rPr lang="en-US" smtClean="0">
                <a:solidFill>
                  <a:srgbClr val="000000"/>
                </a:solidFill>
                <a:latin typeface="Courier New" pitchFamily="49" charset="0"/>
                <a:ea typeface="MS PGothic" pitchFamily="34" charset="-128"/>
              </a:rPr>
              <a:t>lang package</a:t>
            </a:r>
          </a:p>
          <a:p>
            <a:pPr eaLnBrk="1" hangingPunct="1">
              <a:lnSpc>
                <a:spcPct val="90000"/>
              </a:lnSpc>
              <a:buFont typeface="Monotype Sorts" pitchFamily="1" charset="2"/>
              <a:buNone/>
            </a:pPr>
            <a:r>
              <a:rPr lang="en-US" smtClean="0">
                <a:solidFill>
                  <a:srgbClr val="000000"/>
                </a:solidFill>
                <a:latin typeface="Courier New" pitchFamily="49" charset="0"/>
                <a:ea typeface="MS PGothic" pitchFamily="34" charset="-128"/>
              </a:rPr>
              <a:t>package java.lang;</a:t>
            </a:r>
          </a:p>
          <a:p>
            <a:pPr eaLnBrk="1" hangingPunct="1">
              <a:lnSpc>
                <a:spcPct val="90000"/>
              </a:lnSpc>
              <a:buFont typeface="Monotype Sorts" pitchFamily="1" charset="2"/>
              <a:buNone/>
            </a:pPr>
            <a:endParaRPr lang="en-US" smtClean="0">
              <a:solidFill>
                <a:srgbClr val="000000"/>
              </a:solidFill>
              <a:latin typeface="Courier New" pitchFamily="49" charset="0"/>
              <a:ea typeface="MS PGothic" pitchFamily="34" charset="-128"/>
            </a:endParaRPr>
          </a:p>
          <a:p>
            <a:pPr eaLnBrk="1" hangingPunct="1">
              <a:lnSpc>
                <a:spcPct val="90000"/>
              </a:lnSpc>
              <a:buFont typeface="Monotype Sorts" pitchFamily="1" charset="2"/>
              <a:buNone/>
            </a:pPr>
            <a:r>
              <a:rPr lang="en-US" smtClean="0">
                <a:solidFill>
                  <a:srgbClr val="000000"/>
                </a:solidFill>
                <a:latin typeface="Courier New" pitchFamily="49" charset="0"/>
                <a:ea typeface="MS PGothic" pitchFamily="34" charset="-128"/>
              </a:rPr>
              <a:t>public interface Comparable {</a:t>
            </a:r>
          </a:p>
          <a:p>
            <a:pPr eaLnBrk="1" hangingPunct="1">
              <a:lnSpc>
                <a:spcPct val="90000"/>
              </a:lnSpc>
              <a:buFont typeface="Monotype Sorts" pitchFamily="1" charset="2"/>
              <a:buNone/>
            </a:pPr>
            <a:r>
              <a:rPr lang="en-US" smtClean="0">
                <a:solidFill>
                  <a:srgbClr val="000000"/>
                </a:solidFill>
                <a:latin typeface="Courier New" pitchFamily="49" charset="0"/>
                <a:ea typeface="MS PGothic" pitchFamily="34" charset="-128"/>
              </a:rPr>
              <a:t>  public int compareTo(Object o);</a:t>
            </a:r>
          </a:p>
          <a:p>
            <a:pPr eaLnBrk="1" hangingPunct="1">
              <a:lnSpc>
                <a:spcPct val="90000"/>
              </a:lnSpc>
              <a:spcAft>
                <a:spcPts val="1200"/>
              </a:spcAft>
              <a:buFont typeface="Monotype Sorts" pitchFamily="1" charset="2"/>
              <a:buNone/>
            </a:pPr>
            <a:r>
              <a:rPr lang="en-US" smtClean="0">
                <a:solidFill>
                  <a:srgbClr val="000000"/>
                </a:solidFill>
                <a:latin typeface="Courier New" pitchFamily="49" charset="0"/>
                <a:ea typeface="MS PGothic" pitchFamily="34" charset="-128"/>
              </a:rPr>
              <a:t>}</a:t>
            </a:r>
            <a:endParaRPr lang="en-US" u="sng" smtClean="0">
              <a:solidFill>
                <a:srgbClr val="000000"/>
              </a:solidFill>
              <a:latin typeface="Courier" pitchFamily="1" charset="0"/>
              <a:ea typeface="MS PGothic" pitchFamily="34" charset="-128"/>
            </a:endParaRPr>
          </a:p>
        </p:txBody>
      </p:sp>
      <p:sp>
        <p:nvSpPr>
          <p:cNvPr id="36867"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4581E321-E827-4BEF-8BE6-16414EAC5028}" type="slidenum">
              <a:rPr lang="en-US" sz="1400">
                <a:solidFill>
                  <a:schemeClr val="tx1"/>
                </a:solidFill>
              </a:rPr>
              <a:pPr/>
              <a:t>17</a:t>
            </a:fld>
            <a:endParaRPr lang="en-US" sz="14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85800" y="228600"/>
            <a:ext cx="7772400" cy="685800"/>
          </a:xfrm>
        </p:spPr>
        <p:txBody>
          <a:bodyPr rtlCol="0">
            <a:normAutofit fontScale="90000"/>
          </a:bodyPr>
          <a:lstStyle/>
          <a:p>
            <a:pPr eaLnBrk="1" fontAlgn="auto" hangingPunct="1">
              <a:spcAft>
                <a:spcPts val="0"/>
              </a:spcAft>
              <a:defRPr/>
            </a:pPr>
            <a:r>
              <a:rPr lang="en-US" smtClean="0">
                <a:latin typeface="Times New Roman" charset="0"/>
                <a:ea typeface="+mj-ea"/>
                <a:cs typeface="+mj-cs"/>
              </a:rPr>
              <a:t>String and Date Classes</a:t>
            </a:r>
          </a:p>
        </p:txBody>
      </p:sp>
      <p:sp>
        <p:nvSpPr>
          <p:cNvPr id="37890" name="Rectangle 3"/>
          <p:cNvSpPr>
            <a:spLocks noGrp="1" noChangeArrowheads="1"/>
          </p:cNvSpPr>
          <p:nvPr>
            <p:ph idx="1"/>
          </p:nvPr>
        </p:nvSpPr>
        <p:spPr>
          <a:xfrm>
            <a:off x="304800" y="1143000"/>
            <a:ext cx="8610600" cy="2133600"/>
          </a:xfrm>
        </p:spPr>
        <p:txBody>
          <a:bodyPr/>
          <a:lstStyle/>
          <a:p>
            <a:pPr marL="0" indent="0" eaLnBrk="1" hangingPunct="1">
              <a:lnSpc>
                <a:spcPct val="90000"/>
              </a:lnSpc>
              <a:buFont typeface="Monotype Sorts" pitchFamily="1" charset="2"/>
              <a:buNone/>
            </a:pPr>
            <a:r>
              <a:rPr lang="en-US" sz="2800" smtClean="0">
                <a:latin typeface="Times New Roman" pitchFamily="18" charset="0"/>
                <a:cs typeface="Courier New" pitchFamily="49" charset="0"/>
              </a:rPr>
              <a:t>Many classes (e.g., </a:t>
            </a:r>
            <a:r>
              <a:rPr lang="en-US" sz="2800" u="sng" smtClean="0">
                <a:latin typeface="Times New Roman" pitchFamily="18" charset="0"/>
                <a:cs typeface="Courier New" pitchFamily="49" charset="0"/>
              </a:rPr>
              <a:t>String</a:t>
            </a:r>
            <a:r>
              <a:rPr lang="en-US" sz="2800" smtClean="0">
                <a:latin typeface="Times New Roman" pitchFamily="18" charset="0"/>
                <a:cs typeface="Courier New" pitchFamily="49" charset="0"/>
              </a:rPr>
              <a:t> and </a:t>
            </a:r>
            <a:r>
              <a:rPr lang="en-US" sz="2800" u="sng" smtClean="0">
                <a:latin typeface="Times New Roman" pitchFamily="18" charset="0"/>
                <a:cs typeface="Courier New" pitchFamily="49" charset="0"/>
              </a:rPr>
              <a:t>Date</a:t>
            </a:r>
            <a:r>
              <a:rPr lang="en-US" sz="2800" smtClean="0">
                <a:latin typeface="Times New Roman" pitchFamily="18" charset="0"/>
                <a:cs typeface="Courier New" pitchFamily="49" charset="0"/>
              </a:rPr>
              <a:t>) in the Java library implement </a:t>
            </a:r>
            <a:r>
              <a:rPr lang="en-US" sz="2800" u="sng" smtClean="0">
                <a:latin typeface="Times New Roman" pitchFamily="18" charset="0"/>
                <a:cs typeface="Courier New" pitchFamily="49" charset="0"/>
              </a:rPr>
              <a:t>Comparable</a:t>
            </a:r>
            <a:r>
              <a:rPr lang="en-US" sz="2800" smtClean="0">
                <a:latin typeface="Times New Roman" pitchFamily="18" charset="0"/>
                <a:cs typeface="Courier New" pitchFamily="49" charset="0"/>
              </a:rPr>
              <a:t> to define a natural order for the objects. If you examine the source code of these classes, you will see the keyword implements used in the classes, as shown below:</a:t>
            </a:r>
            <a:r>
              <a:rPr lang="en-US" sz="2800" smtClean="0">
                <a:latin typeface="Times New Roman" pitchFamily="18" charset="0"/>
                <a:ea typeface="PMingLiU" pitchFamily="18" charset="-120"/>
              </a:rPr>
              <a:t> </a:t>
            </a:r>
          </a:p>
        </p:txBody>
      </p:sp>
      <p:sp>
        <p:nvSpPr>
          <p:cNvPr id="37891"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5ECC56C-8A3D-44E4-BA5A-407BC6C82007}" type="slidenum">
              <a:rPr lang="en-US" sz="1400">
                <a:solidFill>
                  <a:schemeClr val="tx1"/>
                </a:solidFill>
              </a:rPr>
              <a:pPr/>
              <a:t>18</a:t>
            </a:fld>
            <a:endParaRPr lang="en-US" sz="1400">
              <a:solidFill>
                <a:schemeClr val="tx1"/>
              </a:solidFill>
            </a:endParaRPr>
          </a:p>
        </p:txBody>
      </p:sp>
      <p:sp>
        <p:nvSpPr>
          <p:cNvPr id="37892" name="Rectangle 5"/>
          <p:cNvSpPr>
            <a:spLocks noChangeArrowheads="1"/>
          </p:cNvSpPr>
          <p:nvPr/>
        </p:nvSpPr>
        <p:spPr bwMode="auto">
          <a:xfrm>
            <a:off x="2319338" y="3052763"/>
            <a:ext cx="9144000" cy="0"/>
          </a:xfrm>
          <a:prstGeom prst="rect">
            <a:avLst/>
          </a:prstGeom>
          <a:noFill/>
          <a:ln w="12700">
            <a:noFill/>
            <a:miter lim="800000"/>
            <a:headEnd type="none" w="sm" len="sm"/>
            <a:tailEnd type="none" w="sm" len="sm"/>
          </a:ln>
        </p:spPr>
        <p:txBody>
          <a:bodyPr>
            <a:spAutoFit/>
          </a:bodyPr>
          <a:lstStyle/>
          <a:p>
            <a:endParaRPr lang="en-US"/>
          </a:p>
        </p:txBody>
      </p:sp>
      <p:graphicFrame>
        <p:nvGraphicFramePr>
          <p:cNvPr id="37893" name="Object 4"/>
          <p:cNvGraphicFramePr>
            <a:graphicFrameLocks noChangeAspect="1"/>
          </p:cNvGraphicFramePr>
          <p:nvPr/>
        </p:nvGraphicFramePr>
        <p:xfrm>
          <a:off x="125413" y="3276600"/>
          <a:ext cx="8666162" cy="1387475"/>
        </p:xfrm>
        <a:graphic>
          <a:graphicData uri="http://schemas.openxmlformats.org/presentationml/2006/ole">
            <mc:AlternateContent xmlns:mc="http://schemas.openxmlformats.org/markup-compatibility/2006">
              <mc:Choice xmlns:v="urn:schemas-microsoft-com:vml" Requires="v">
                <p:oleObj spid="_x0000_s388108" name="Picture" r:id="rId3" imgW="4706112" imgH="754380" progId="Word.Picture.8">
                  <p:embed/>
                </p:oleObj>
              </mc:Choice>
              <mc:Fallback>
                <p:oleObj name="Picture" r:id="rId3" imgW="4706112" imgH="75438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3276600"/>
                        <a:ext cx="8666162"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Rectangle 6"/>
          <p:cNvSpPr>
            <a:spLocks noChangeArrowheads="1"/>
          </p:cNvSpPr>
          <p:nvPr/>
        </p:nvSpPr>
        <p:spPr bwMode="auto">
          <a:xfrm>
            <a:off x="0" y="4724400"/>
            <a:ext cx="9144000" cy="1752600"/>
          </a:xfrm>
          <a:prstGeom prst="rect">
            <a:avLst/>
          </a:prstGeom>
          <a:ln/>
        </p:spPr>
        <p:style>
          <a:lnRef idx="2">
            <a:schemeClr val="dk1"/>
          </a:lnRef>
          <a:fillRef idx="1">
            <a:schemeClr val="lt1"/>
          </a:fillRef>
          <a:effectRef idx="0">
            <a:schemeClr val="dk1"/>
          </a:effectRef>
          <a:fontRef idx="minor">
            <a:schemeClr val="dk1"/>
          </a:fontRef>
        </p:style>
        <p:txBody>
          <a:bodyPr lIns="92075" tIns="46038" rIns="92075" bIns="46038"/>
          <a:lstStyle/>
          <a:p>
            <a:pPr>
              <a:lnSpc>
                <a:spcPct val="90000"/>
              </a:lnSpc>
              <a:spcBef>
                <a:spcPct val="20000"/>
              </a:spcBef>
              <a:buClr>
                <a:schemeClr val="tx2"/>
              </a:buClr>
              <a:buSzPct val="75000"/>
              <a:buFont typeface="Monotype Sorts" charset="0"/>
              <a:buNone/>
              <a:defRPr/>
            </a:pPr>
            <a:r>
              <a:rPr lang="en-US">
                <a:solidFill>
                  <a:srgbClr val="000000"/>
                </a:solidFill>
                <a:latin typeface="Courier New" charset="0"/>
                <a:ea typeface="新細明體" charset="0"/>
                <a:cs typeface="新細明體" charset="0"/>
              </a:rPr>
              <a:t>new String() instanceof String</a:t>
            </a:r>
          </a:p>
          <a:p>
            <a:pPr>
              <a:lnSpc>
                <a:spcPct val="90000"/>
              </a:lnSpc>
              <a:spcBef>
                <a:spcPct val="20000"/>
              </a:spcBef>
              <a:buClr>
                <a:schemeClr val="tx2"/>
              </a:buClr>
              <a:buSzPct val="75000"/>
              <a:buFont typeface="Monotype Sorts" charset="0"/>
              <a:buNone/>
              <a:defRPr/>
            </a:pPr>
            <a:r>
              <a:rPr lang="en-US">
                <a:solidFill>
                  <a:srgbClr val="000000"/>
                </a:solidFill>
                <a:latin typeface="Courier New" charset="0"/>
                <a:ea typeface="新細明體" charset="0"/>
                <a:cs typeface="新細明體" charset="0"/>
              </a:rPr>
              <a:t>new String() instanceof Comparable</a:t>
            </a:r>
          </a:p>
          <a:p>
            <a:pPr>
              <a:lnSpc>
                <a:spcPct val="90000"/>
              </a:lnSpc>
              <a:spcBef>
                <a:spcPct val="20000"/>
              </a:spcBef>
              <a:buClr>
                <a:schemeClr val="tx2"/>
              </a:buClr>
              <a:buSzPct val="75000"/>
              <a:buFont typeface="Monotype Sorts" charset="0"/>
              <a:buNone/>
              <a:defRPr/>
            </a:pPr>
            <a:r>
              <a:rPr lang="en-US">
                <a:solidFill>
                  <a:srgbClr val="000000"/>
                </a:solidFill>
                <a:latin typeface="Courier New" charset="0"/>
                <a:ea typeface="新細明體" charset="0"/>
                <a:cs typeface="新細明體" charset="0"/>
              </a:rPr>
              <a:t>new java.util.Date() instanceof java.util.Date</a:t>
            </a:r>
          </a:p>
          <a:p>
            <a:pPr>
              <a:lnSpc>
                <a:spcPct val="90000"/>
              </a:lnSpc>
              <a:spcBef>
                <a:spcPct val="20000"/>
              </a:spcBef>
              <a:buClr>
                <a:schemeClr val="tx2"/>
              </a:buClr>
              <a:buSzPct val="75000"/>
              <a:buFont typeface="Monotype Sorts" charset="0"/>
              <a:buNone/>
              <a:defRPr/>
            </a:pPr>
            <a:r>
              <a:rPr lang="en-US">
                <a:solidFill>
                  <a:srgbClr val="000000"/>
                </a:solidFill>
                <a:latin typeface="Courier New" charset="0"/>
                <a:ea typeface="新細明體" charset="0"/>
                <a:cs typeface="新細明體" charset="0"/>
              </a:rPr>
              <a:t>new java.util.Date() instanceof Comparable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1"/>
          <p:cNvGraphicFramePr>
            <a:graphicFrameLocks noChangeAspect="1"/>
          </p:cNvGraphicFramePr>
          <p:nvPr/>
        </p:nvGraphicFramePr>
        <p:xfrm>
          <a:off x="609600" y="1295400"/>
          <a:ext cx="7796213" cy="1828800"/>
        </p:xfrm>
        <a:graphic>
          <a:graphicData uri="http://schemas.openxmlformats.org/presentationml/2006/ole">
            <mc:AlternateContent xmlns:mc="http://schemas.openxmlformats.org/markup-compatibility/2006">
              <mc:Choice xmlns:v="urn:schemas-microsoft-com:vml" Requires="v">
                <p:oleObj spid="_x0000_s390156" name="Document" r:id="rId4" imgW="5143311" imgH="1206456" progId="Word.Document.12">
                  <p:embed/>
                </p:oleObj>
              </mc:Choice>
              <mc:Fallback>
                <p:oleObj name="Document" r:id="rId4" imgW="5143311" imgH="1206456"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5400"/>
                        <a:ext cx="7796213"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2"/>
          <p:cNvSpPr>
            <a:spLocks noGrp="1" noChangeArrowheads="1"/>
          </p:cNvSpPr>
          <p:nvPr>
            <p:ph type="title"/>
          </p:nvPr>
        </p:nvSpPr>
        <p:spPr>
          <a:xfrm>
            <a:off x="0" y="304800"/>
            <a:ext cx="9144000" cy="533400"/>
          </a:xfrm>
        </p:spPr>
        <p:txBody>
          <a:bodyPr>
            <a:normAutofit fontScale="90000"/>
          </a:bodyPr>
          <a:lstStyle/>
          <a:p>
            <a:pPr eaLnBrk="1" hangingPunct="1"/>
            <a:r>
              <a:rPr lang="en-US" sz="3500" smtClean="0">
                <a:latin typeface="Times New Roman" pitchFamily="18" charset="0"/>
                <a:ea typeface="PMingLiU" pitchFamily="18" charset="-120"/>
              </a:rPr>
              <a:t>Declaring Classes to Implement Comparable</a:t>
            </a:r>
            <a:endParaRPr lang="en-US" sz="3500" smtClean="0">
              <a:latin typeface="Times New Roman" pitchFamily="18" charset="0"/>
              <a:cs typeface="Times New Roman" pitchFamily="18" charset="0"/>
            </a:endParaRPr>
          </a:p>
        </p:txBody>
      </p:sp>
      <p:sp>
        <p:nvSpPr>
          <p:cNvPr id="7173" name="Rectangle 3"/>
          <p:cNvSpPr>
            <a:spLocks noGrp="1" noChangeArrowheads="1"/>
          </p:cNvSpPr>
          <p:nvPr>
            <p:ph idx="1"/>
          </p:nvPr>
        </p:nvSpPr>
        <p:spPr>
          <a:xfrm>
            <a:off x="304800" y="3886200"/>
            <a:ext cx="8534400" cy="1371600"/>
          </a:xfrm>
        </p:spPr>
        <p:txBody>
          <a:bodyPr rtlCol="0">
            <a:normAutofit lnSpcReduction="10000"/>
          </a:bodyPr>
          <a:lstStyle/>
          <a:p>
            <a:pPr marL="0" indent="0" eaLnBrk="1" fontAlgn="auto" hangingPunct="1">
              <a:spcAft>
                <a:spcPts val="0"/>
              </a:spcAft>
              <a:buFont typeface="Monotype Sorts" charset="0"/>
              <a:buNone/>
              <a:defRPr/>
            </a:pPr>
            <a:r>
              <a:rPr lang="en-US" sz="2000" smtClean="0">
                <a:latin typeface="Times New Roman" charset="0"/>
                <a:ea typeface="+mn-ea"/>
                <a:cs typeface="Courier New" charset="0"/>
              </a:rPr>
              <a:t>You cannot use the </a:t>
            </a:r>
            <a:r>
              <a:rPr lang="en-US" sz="2000" u="sng" smtClean="0">
                <a:latin typeface="Times New Roman" charset="0"/>
                <a:ea typeface="+mn-ea"/>
                <a:cs typeface="Courier New" charset="0"/>
              </a:rPr>
              <a:t>max</a:t>
            </a:r>
            <a:r>
              <a:rPr lang="en-US" sz="2000" smtClean="0">
                <a:latin typeface="Times New Roman" charset="0"/>
                <a:ea typeface="+mn-ea"/>
                <a:cs typeface="Courier New" charset="0"/>
              </a:rPr>
              <a:t> method to find the larger of two instances of </a:t>
            </a:r>
            <a:r>
              <a:rPr lang="en-US" sz="2000" u="sng" smtClean="0">
                <a:latin typeface="Times New Roman" charset="0"/>
                <a:ea typeface="+mn-ea"/>
                <a:cs typeface="Courier New" charset="0"/>
              </a:rPr>
              <a:t>Rectangle</a:t>
            </a:r>
            <a:r>
              <a:rPr lang="en-US" sz="2000" smtClean="0">
                <a:latin typeface="Times New Roman" charset="0"/>
                <a:ea typeface="+mn-ea"/>
                <a:cs typeface="Courier New" charset="0"/>
              </a:rPr>
              <a:t>, because </a:t>
            </a:r>
            <a:r>
              <a:rPr lang="en-US" sz="2000" u="sng" smtClean="0">
                <a:latin typeface="Times New Roman" charset="0"/>
                <a:ea typeface="+mn-ea"/>
                <a:cs typeface="Courier New" charset="0"/>
              </a:rPr>
              <a:t>Rectangle</a:t>
            </a:r>
            <a:r>
              <a:rPr lang="en-US" sz="2000" smtClean="0">
                <a:latin typeface="Times New Roman" charset="0"/>
                <a:ea typeface="+mn-ea"/>
                <a:cs typeface="Courier New" charset="0"/>
              </a:rPr>
              <a:t> does not implement </a:t>
            </a:r>
            <a:r>
              <a:rPr lang="en-US" sz="2000" u="sng" smtClean="0">
                <a:latin typeface="Times New Roman" charset="0"/>
                <a:ea typeface="+mn-ea"/>
                <a:cs typeface="Courier New" charset="0"/>
              </a:rPr>
              <a:t>Comparable</a:t>
            </a:r>
            <a:r>
              <a:rPr lang="en-US" sz="2000" smtClean="0">
                <a:latin typeface="Times New Roman" charset="0"/>
                <a:ea typeface="+mn-ea"/>
                <a:cs typeface="Courier New" charset="0"/>
              </a:rPr>
              <a:t>. However, you can declare a new rectangle class that implements </a:t>
            </a:r>
            <a:r>
              <a:rPr lang="en-US" sz="2000" u="sng" smtClean="0">
                <a:latin typeface="Times New Roman" charset="0"/>
                <a:ea typeface="+mn-ea"/>
                <a:cs typeface="Courier New" charset="0"/>
              </a:rPr>
              <a:t>Comparable</a:t>
            </a:r>
            <a:r>
              <a:rPr lang="en-US" sz="2000" smtClean="0">
                <a:latin typeface="Times New Roman" charset="0"/>
                <a:ea typeface="+mn-ea"/>
                <a:cs typeface="Courier New" charset="0"/>
              </a:rPr>
              <a:t>. The instances of this new class are comparable. Let this new class be named </a:t>
            </a:r>
            <a:r>
              <a:rPr lang="en-US" sz="2000" u="sng" smtClean="0">
                <a:latin typeface="Times New Roman" charset="0"/>
                <a:ea typeface="+mn-ea"/>
                <a:cs typeface="Courier New" charset="0"/>
              </a:rPr>
              <a:t>ComparableRectangle</a:t>
            </a:r>
            <a:r>
              <a:rPr lang="en-US" sz="2000" smtClean="0">
                <a:latin typeface="Times New Roman" charset="0"/>
                <a:ea typeface="+mn-ea"/>
                <a:cs typeface="Courier New" charset="0"/>
              </a:rPr>
              <a:t>.</a:t>
            </a:r>
            <a:r>
              <a:rPr lang="en-US" sz="2400" smtClean="0">
                <a:latin typeface="Times New Roman" charset="0"/>
                <a:ea typeface="+mn-ea"/>
                <a:cs typeface="+mn-cs"/>
              </a:rPr>
              <a:t> </a:t>
            </a:r>
          </a:p>
        </p:txBody>
      </p:sp>
      <p:sp>
        <p:nvSpPr>
          <p:cNvPr id="40964"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F7A5631F-3ABF-4D35-8C3B-B5B5F58A1990}" type="slidenum">
              <a:rPr lang="en-US" sz="1400">
                <a:solidFill>
                  <a:schemeClr val="tx1"/>
                </a:solidFill>
              </a:rPr>
              <a:pPr/>
              <a:t>19</a:t>
            </a:fld>
            <a:endParaRPr lang="en-US" sz="1400">
              <a:solidFill>
                <a:schemeClr val="tx1"/>
              </a:solidFill>
            </a:endParaRPr>
          </a:p>
        </p:txBody>
      </p:sp>
      <p:sp>
        <p:nvSpPr>
          <p:cNvPr id="40965" name="Rectangle 5"/>
          <p:cNvSpPr>
            <a:spLocks noChangeArrowheads="1"/>
          </p:cNvSpPr>
          <p:nvPr/>
        </p:nvSpPr>
        <p:spPr bwMode="auto">
          <a:xfrm>
            <a:off x="2000250" y="2800350"/>
            <a:ext cx="9144000" cy="0"/>
          </a:xfrm>
          <a:prstGeom prst="rect">
            <a:avLst/>
          </a:prstGeom>
          <a:noFill/>
          <a:ln w="12700">
            <a:noFill/>
            <a:miter lim="800000"/>
            <a:headEnd type="none" w="sm" len="sm"/>
            <a:tailEnd type="none" w="sm" len="sm"/>
          </a:ln>
        </p:spPr>
        <p:txBody>
          <a:bodyPr>
            <a:spAutoFit/>
          </a:bodyPr>
          <a:lstStyle/>
          <a:p>
            <a:endParaRPr lang="en-US"/>
          </a:p>
        </p:txBody>
      </p:sp>
      <p:sp>
        <p:nvSpPr>
          <p:cNvPr id="391175" name="AutoShape 7">
            <a:hlinkClick r:id="" action="ppaction://noaction" highlightClick="1"/>
          </p:cNvPr>
          <p:cNvSpPr>
            <a:spLocks noChangeArrowheads="1"/>
          </p:cNvSpPr>
          <p:nvPr/>
        </p:nvSpPr>
        <p:spPr bwMode="auto">
          <a:xfrm>
            <a:off x="6400800" y="3429000"/>
            <a:ext cx="2590800" cy="457200"/>
          </a:xfrm>
          <a:prstGeom prst="actionButtonBlank">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algn="ctr"/>
            <a:r>
              <a:rPr lang="en-US" sz="2000" dirty="0">
                <a:solidFill>
                  <a:schemeClr val="accent1"/>
                </a:solidFill>
                <a:latin typeface="Book Antiqua" pitchFamily="18" charset="0"/>
                <a:ea typeface="MS PGothic" pitchFamily="34" charset="-128"/>
                <a:hlinkClick r:id="rId6"/>
              </a:rPr>
              <a:t>ComparableRectangle</a:t>
            </a:r>
            <a:endParaRPr lang="en-US" sz="2000" dirty="0">
              <a:solidFill>
                <a:schemeClr val="accent1"/>
              </a:solidFill>
              <a:ea typeface="MS PGothic" pitchFamily="34" charset="-128"/>
            </a:endParaRPr>
          </a:p>
        </p:txBody>
      </p:sp>
      <p:sp>
        <p:nvSpPr>
          <p:cNvPr id="7176" name="Rectangle 8"/>
          <p:cNvSpPr>
            <a:spLocks noChangeArrowheads="1"/>
          </p:cNvSpPr>
          <p:nvPr/>
        </p:nvSpPr>
        <p:spPr bwMode="auto">
          <a:xfrm>
            <a:off x="152400" y="5410200"/>
            <a:ext cx="8534400" cy="914400"/>
          </a:xfrm>
          <a:prstGeom prst="rect">
            <a:avLst/>
          </a:prstGeom>
          <a:ln/>
        </p:spPr>
        <p:style>
          <a:lnRef idx="2">
            <a:schemeClr val="dk1"/>
          </a:lnRef>
          <a:fillRef idx="1">
            <a:schemeClr val="lt1"/>
          </a:fillRef>
          <a:effectRef idx="0">
            <a:schemeClr val="dk1"/>
          </a:effectRef>
          <a:fontRef idx="minor">
            <a:schemeClr val="dk1"/>
          </a:fontRef>
        </p:style>
        <p:txBody>
          <a:bodyPr lIns="92075" tIns="46038" rIns="92075" bIns="46038"/>
          <a:lstStyle/>
          <a:p>
            <a:pPr marL="742950" lvl="1" indent="-285750">
              <a:spcBef>
                <a:spcPct val="20000"/>
              </a:spcBef>
              <a:buClr>
                <a:schemeClr val="tx1"/>
              </a:buClr>
              <a:defRPr/>
            </a:pPr>
            <a:r>
              <a:rPr lang="en-US" sz="1600" dirty="0" err="1">
                <a:solidFill>
                  <a:srgbClr val="000000"/>
                </a:solidFill>
              </a:rPr>
              <a:t>ComparableRectangle</a:t>
            </a:r>
            <a:r>
              <a:rPr lang="en-US" sz="1600" dirty="0">
                <a:solidFill>
                  <a:srgbClr val="000000"/>
                </a:solidFill>
              </a:rPr>
              <a:t> rectangle1 = new </a:t>
            </a:r>
            <a:r>
              <a:rPr lang="en-US" sz="1600" dirty="0" err="1">
                <a:solidFill>
                  <a:srgbClr val="000000"/>
                </a:solidFill>
              </a:rPr>
              <a:t>ComparableRectangle</a:t>
            </a:r>
            <a:r>
              <a:rPr lang="en-US" sz="1600" dirty="0">
                <a:solidFill>
                  <a:srgbClr val="000000"/>
                </a:solidFill>
              </a:rPr>
              <a:t>(4, 5);</a:t>
            </a:r>
          </a:p>
          <a:p>
            <a:pPr marL="742950" lvl="1" indent="-285750">
              <a:spcBef>
                <a:spcPct val="20000"/>
              </a:spcBef>
              <a:buClr>
                <a:schemeClr val="tx1"/>
              </a:buClr>
              <a:defRPr/>
            </a:pPr>
            <a:r>
              <a:rPr lang="en-US" sz="1600" dirty="0" err="1">
                <a:solidFill>
                  <a:srgbClr val="000000"/>
                </a:solidFill>
              </a:rPr>
              <a:t>ComparableRectangle</a:t>
            </a:r>
            <a:r>
              <a:rPr lang="en-US" sz="1600" dirty="0">
                <a:solidFill>
                  <a:srgbClr val="000000"/>
                </a:solidFill>
              </a:rPr>
              <a:t> rectangle2 = new </a:t>
            </a:r>
            <a:r>
              <a:rPr lang="en-US" sz="1600" dirty="0" err="1">
                <a:solidFill>
                  <a:srgbClr val="000000"/>
                </a:solidFill>
              </a:rPr>
              <a:t>ComparableRectangle</a:t>
            </a:r>
            <a:r>
              <a:rPr lang="en-US" sz="1600" dirty="0">
                <a:solidFill>
                  <a:srgbClr val="000000"/>
                </a:solidFill>
              </a:rPr>
              <a:t>(3, 6);</a:t>
            </a:r>
          </a:p>
          <a:p>
            <a:pPr marL="742950" lvl="1" indent="-285750">
              <a:spcBef>
                <a:spcPct val="20000"/>
              </a:spcBef>
              <a:buClr>
                <a:schemeClr val="tx1"/>
              </a:buClr>
              <a:defRPr/>
            </a:pPr>
            <a:r>
              <a:rPr lang="en-US" sz="1600" dirty="0" err="1">
                <a:solidFill>
                  <a:srgbClr val="000000"/>
                </a:solidFill>
              </a:rPr>
              <a:t>System.out.println</a:t>
            </a:r>
            <a:r>
              <a:rPr lang="en-US" sz="1600" dirty="0">
                <a:solidFill>
                  <a:srgbClr val="000000"/>
                </a:solidFill>
              </a:rPr>
              <a:t>(</a:t>
            </a:r>
            <a:r>
              <a:rPr lang="en-US" sz="1600" dirty="0" err="1">
                <a:solidFill>
                  <a:srgbClr val="000000"/>
                </a:solidFill>
              </a:rPr>
              <a:t>Max.max</a:t>
            </a:r>
            <a:r>
              <a:rPr lang="en-US" sz="1600" dirty="0">
                <a:solidFill>
                  <a:srgbClr val="000000"/>
                </a:solidFill>
              </a:rPr>
              <a:t>(rectangle1, rectangle2));</a:t>
            </a:r>
          </a:p>
        </p:txBody>
      </p:sp>
      <p:sp>
        <p:nvSpPr>
          <p:cNvPr id="40968" name="Rectangle 11"/>
          <p:cNvSpPr>
            <a:spLocks noChangeArrowheads="1"/>
          </p:cNvSpPr>
          <p:nvPr/>
        </p:nvSpPr>
        <p:spPr bwMode="auto">
          <a:xfrm>
            <a:off x="0" y="2670175"/>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40969" name="Rectangle 12"/>
          <p:cNvSpPr>
            <a:spLocks noChangeArrowheads="1"/>
          </p:cNvSpPr>
          <p:nvPr/>
        </p:nvSpPr>
        <p:spPr bwMode="auto">
          <a:xfrm>
            <a:off x="0" y="3927475"/>
            <a:ext cx="1133475" cy="260350"/>
          </a:xfrm>
          <a:prstGeom prst="rect">
            <a:avLst/>
          </a:prstGeom>
          <a:noFill/>
          <a:ln w="12700">
            <a:noFill/>
            <a:miter lim="800000"/>
            <a:headEnd type="none" w="sm" len="sm"/>
            <a:tailEnd type="none" w="sm" len="sm"/>
          </a:ln>
        </p:spPr>
        <p:txBody>
          <a:bodyPr wrap="none" anchor="ctr">
            <a:spAutoFit/>
          </a:bodyPr>
          <a:lstStyle/>
          <a:p>
            <a:r>
              <a:rPr lang="en-US" sz="1000">
                <a:ea typeface="PMingLiU" pitchFamily="18" charset="-120"/>
              </a:rPr>
              <a:t>	</a:t>
            </a:r>
            <a:r>
              <a:rPr lang="en-US" sz="1100"/>
              <a:t> </a:t>
            </a:r>
            <a:endParaRPr lang="en-US"/>
          </a:p>
        </p:txBody>
      </p:sp>
      <p:sp>
        <p:nvSpPr>
          <p:cNvPr id="40970" name="Line 6"/>
          <p:cNvSpPr>
            <a:spLocks noChangeShapeType="1"/>
          </p:cNvSpPr>
          <p:nvPr/>
        </p:nvSpPr>
        <p:spPr bwMode="auto">
          <a:xfrm flipV="1">
            <a:off x="2590800" y="2438400"/>
            <a:ext cx="609600" cy="1524000"/>
          </a:xfrm>
          <a:prstGeom prst="line">
            <a:avLst/>
          </a:prstGeom>
          <a:noFill/>
          <a:ln w="12700">
            <a:solidFill>
              <a:srgbClr val="FF0000"/>
            </a:solidFill>
            <a:round/>
            <a:headEnd type="none" w="sm" len="sm"/>
            <a:tailEnd type="stealth" w="sm" len="sm"/>
          </a:ln>
        </p:spPr>
        <p:txBody>
          <a:bodyPr/>
          <a:lstStyle/>
          <a:p>
            <a:endParaRPr lang="en-US"/>
          </a:p>
        </p:txBody>
      </p:sp>
      <p:sp>
        <p:nvSpPr>
          <p:cNvPr id="40971" name="Line 9"/>
          <p:cNvSpPr>
            <a:spLocks noChangeShapeType="1"/>
          </p:cNvSpPr>
          <p:nvPr/>
        </p:nvSpPr>
        <p:spPr bwMode="auto">
          <a:xfrm flipH="1" flipV="1">
            <a:off x="4572000" y="3200400"/>
            <a:ext cx="1295400" cy="1828800"/>
          </a:xfrm>
          <a:prstGeom prst="line">
            <a:avLst/>
          </a:prstGeom>
          <a:noFill/>
          <a:ln w="12700">
            <a:solidFill>
              <a:srgbClr val="FF0000"/>
            </a:solidFill>
            <a:round/>
            <a:headEnd type="none" w="sm" len="sm"/>
            <a:tailEnd type="stealth" w="sm" len="sm"/>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85800" y="152400"/>
            <a:ext cx="7772400" cy="457200"/>
          </a:xfrm>
        </p:spPr>
        <p:txBody>
          <a:bodyPr rtlCol="0">
            <a:normAutofit fontScale="90000"/>
          </a:bodyPr>
          <a:lstStyle/>
          <a:p>
            <a:pPr eaLnBrk="1" fontAlgn="auto" hangingPunct="1">
              <a:spcAft>
                <a:spcPts val="0"/>
              </a:spcAft>
              <a:defRPr/>
            </a:pPr>
            <a:r>
              <a:rPr lang="en-US" smtClean="0">
                <a:latin typeface="Times New Roman" charset="0"/>
                <a:ea typeface="+mj-ea"/>
                <a:cs typeface="+mj-cs"/>
              </a:rPr>
              <a:t>Objectives</a:t>
            </a:r>
          </a:p>
        </p:txBody>
      </p:sp>
      <p:sp>
        <p:nvSpPr>
          <p:cNvPr id="20482" name="Rectangle 3"/>
          <p:cNvSpPr>
            <a:spLocks noGrp="1" noChangeArrowheads="1"/>
          </p:cNvSpPr>
          <p:nvPr>
            <p:ph idx="1"/>
          </p:nvPr>
        </p:nvSpPr>
        <p:spPr>
          <a:xfrm>
            <a:off x="228600" y="685800"/>
            <a:ext cx="8915400" cy="5943600"/>
          </a:xfrm>
        </p:spPr>
        <p:txBody>
          <a:bodyPr/>
          <a:lstStyle/>
          <a:p>
            <a:pPr marL="358775" lvl="2" indent="-355600" eaLnBrk="1" hangingPunct="1"/>
            <a:r>
              <a:rPr lang="en-US" sz="2000" dirty="0" smtClean="0">
                <a:latin typeface="Times New Roman" pitchFamily="18" charset="0"/>
              </a:rPr>
              <a:t>To design and use abstract classes (§15.2).</a:t>
            </a:r>
          </a:p>
          <a:p>
            <a:pPr marL="358775" lvl="2" indent="-355600" eaLnBrk="1" hangingPunct="1"/>
            <a:r>
              <a:rPr lang="en-US" sz="2000" dirty="0" smtClean="0">
                <a:latin typeface="Times New Roman" pitchFamily="18" charset="0"/>
              </a:rPr>
              <a:t>To process a calendar using the </a:t>
            </a:r>
            <a:r>
              <a:rPr lang="en-US" sz="2000" u="sng" dirty="0" smtClean="0">
                <a:latin typeface="Times New Roman" pitchFamily="18" charset="0"/>
              </a:rPr>
              <a:t>Calendar</a:t>
            </a:r>
            <a:r>
              <a:rPr lang="en-US" sz="2000" dirty="0" smtClean="0">
                <a:latin typeface="Times New Roman" pitchFamily="18" charset="0"/>
              </a:rPr>
              <a:t> and </a:t>
            </a:r>
            <a:r>
              <a:rPr lang="en-US" sz="2000" u="sng" dirty="0" err="1" smtClean="0">
                <a:latin typeface="Times New Roman" pitchFamily="18" charset="0"/>
              </a:rPr>
              <a:t>GregorianCalendar</a:t>
            </a:r>
            <a:r>
              <a:rPr lang="en-US" sz="2000" dirty="0" smtClean="0">
                <a:latin typeface="Times New Roman" pitchFamily="18" charset="0"/>
              </a:rPr>
              <a:t> classes (§15.3).</a:t>
            </a:r>
          </a:p>
          <a:p>
            <a:pPr marL="358775" lvl="2" indent="-355600" eaLnBrk="1" hangingPunct="1"/>
            <a:r>
              <a:rPr lang="en-US" sz="2000" dirty="0" smtClean="0">
                <a:latin typeface="Times New Roman" pitchFamily="18" charset="0"/>
              </a:rPr>
              <a:t>To specify behavior for objects using interfaces (§15.4).</a:t>
            </a:r>
          </a:p>
          <a:p>
            <a:pPr marL="358775" lvl="2" indent="-355600" eaLnBrk="1" hangingPunct="1"/>
            <a:r>
              <a:rPr lang="en-US" sz="2000" dirty="0" smtClean="0">
                <a:latin typeface="Times New Roman" pitchFamily="18" charset="0"/>
              </a:rPr>
              <a:t>To define interfaces and declare classes that implement interfaces (§15.4).</a:t>
            </a:r>
          </a:p>
          <a:p>
            <a:pPr marL="358775" lvl="2" indent="-355600" eaLnBrk="1" hangingPunct="1"/>
            <a:r>
              <a:rPr lang="en-US" sz="2000" dirty="0" smtClean="0">
                <a:latin typeface="Times New Roman" pitchFamily="18" charset="0"/>
              </a:rPr>
              <a:t>To define a natural order using the </a:t>
            </a:r>
            <a:r>
              <a:rPr lang="en-US" sz="2000" u="sng" dirty="0" smtClean="0">
                <a:latin typeface="Times New Roman" pitchFamily="18" charset="0"/>
              </a:rPr>
              <a:t>Comparable</a:t>
            </a:r>
            <a:r>
              <a:rPr lang="en-US" sz="2000" dirty="0" smtClean="0">
                <a:latin typeface="Times New Roman" pitchFamily="18" charset="0"/>
              </a:rPr>
              <a:t> interface (§15.5).</a:t>
            </a:r>
          </a:p>
          <a:p>
            <a:pPr marL="358775" lvl="2" indent="-355600" eaLnBrk="1" hangingPunct="1"/>
            <a:r>
              <a:rPr lang="en-US" sz="2000" dirty="0" smtClean="0">
                <a:latin typeface="Times New Roman" pitchFamily="18" charset="0"/>
              </a:rPr>
              <a:t>To enable objects to listen for action events using the </a:t>
            </a:r>
            <a:r>
              <a:rPr lang="en-US" sz="2000" u="sng" dirty="0" err="1" smtClean="0">
                <a:latin typeface="Times New Roman" pitchFamily="18" charset="0"/>
              </a:rPr>
              <a:t>ActionListener</a:t>
            </a:r>
            <a:r>
              <a:rPr lang="en-US" sz="2000" dirty="0" smtClean="0">
                <a:latin typeface="Times New Roman" pitchFamily="18" charset="0"/>
              </a:rPr>
              <a:t> interface (§15.6).</a:t>
            </a:r>
          </a:p>
          <a:p>
            <a:pPr marL="358775" lvl="2" indent="-355600" eaLnBrk="1" hangingPunct="1"/>
            <a:r>
              <a:rPr lang="en-US" sz="2000" dirty="0" smtClean="0">
                <a:latin typeface="Times New Roman" pitchFamily="18" charset="0"/>
              </a:rPr>
              <a:t>To make objects </a:t>
            </a:r>
            <a:r>
              <a:rPr lang="en-US" sz="2000" dirty="0" err="1" smtClean="0">
                <a:latin typeface="Times New Roman" pitchFamily="18" charset="0"/>
              </a:rPr>
              <a:t>cloneable</a:t>
            </a:r>
            <a:r>
              <a:rPr lang="en-US" sz="2000" dirty="0" smtClean="0">
                <a:latin typeface="Times New Roman" pitchFamily="18" charset="0"/>
              </a:rPr>
              <a:t> using the </a:t>
            </a:r>
            <a:r>
              <a:rPr lang="en-US" sz="2000" u="sng" dirty="0" err="1" smtClean="0">
                <a:latin typeface="Times New Roman" pitchFamily="18" charset="0"/>
              </a:rPr>
              <a:t>Cloneable</a:t>
            </a:r>
            <a:r>
              <a:rPr lang="en-US" sz="2000" dirty="0" smtClean="0">
                <a:latin typeface="Times New Roman" pitchFamily="18" charset="0"/>
              </a:rPr>
              <a:t> interface (§15.7).</a:t>
            </a:r>
          </a:p>
          <a:p>
            <a:pPr marL="358775" lvl="2" indent="-355600" eaLnBrk="1" hangingPunct="1"/>
            <a:r>
              <a:rPr lang="en-US" sz="2000" dirty="0" smtClean="0">
                <a:latin typeface="Times New Roman" pitchFamily="18" charset="0"/>
              </a:rPr>
              <a:t>To explore the similarities and differences between an abstract class and an interface (§15.8).</a:t>
            </a:r>
          </a:p>
          <a:p>
            <a:pPr marL="358775" lvl="2" indent="-355600" eaLnBrk="1" hangingPunct="1"/>
            <a:r>
              <a:rPr lang="en-US" sz="2000" dirty="0" smtClean="0">
                <a:latin typeface="Times New Roman" pitchFamily="18" charset="0"/>
              </a:rPr>
              <a:t>*To create objects for primitive values using the wrapper classes (</a:t>
            </a:r>
            <a:r>
              <a:rPr lang="en-US" sz="2000" u="sng" dirty="0" smtClean="0">
                <a:latin typeface="Times New Roman" pitchFamily="18" charset="0"/>
              </a:rPr>
              <a:t>Byte</a:t>
            </a:r>
            <a:r>
              <a:rPr lang="en-US" sz="2000" dirty="0" smtClean="0">
                <a:latin typeface="Times New Roman" pitchFamily="18" charset="0"/>
              </a:rPr>
              <a:t>, </a:t>
            </a:r>
            <a:r>
              <a:rPr lang="en-US" sz="2000" u="sng" dirty="0" smtClean="0">
                <a:latin typeface="Times New Roman" pitchFamily="18" charset="0"/>
              </a:rPr>
              <a:t>Short</a:t>
            </a:r>
            <a:r>
              <a:rPr lang="en-US" sz="2000" dirty="0" smtClean="0">
                <a:latin typeface="Times New Roman" pitchFamily="18" charset="0"/>
              </a:rPr>
              <a:t>, </a:t>
            </a:r>
            <a:r>
              <a:rPr lang="en-US" sz="2000" u="sng" dirty="0" smtClean="0">
                <a:latin typeface="Times New Roman" pitchFamily="18" charset="0"/>
              </a:rPr>
              <a:t>Integer</a:t>
            </a:r>
            <a:r>
              <a:rPr lang="en-US" sz="2000" dirty="0" smtClean="0">
                <a:latin typeface="Times New Roman" pitchFamily="18" charset="0"/>
              </a:rPr>
              <a:t>, </a:t>
            </a:r>
            <a:r>
              <a:rPr lang="en-US" sz="2000" u="sng" dirty="0" smtClean="0">
                <a:latin typeface="Times New Roman" pitchFamily="18" charset="0"/>
              </a:rPr>
              <a:t>Long</a:t>
            </a:r>
            <a:r>
              <a:rPr lang="en-US" sz="2000" dirty="0" smtClean="0">
                <a:latin typeface="Times New Roman" pitchFamily="18" charset="0"/>
              </a:rPr>
              <a:t>, </a:t>
            </a:r>
            <a:r>
              <a:rPr lang="en-US" sz="2000" u="sng" dirty="0" smtClean="0">
                <a:latin typeface="Times New Roman" pitchFamily="18" charset="0"/>
              </a:rPr>
              <a:t>Float</a:t>
            </a:r>
            <a:r>
              <a:rPr lang="en-US" sz="2000" dirty="0" smtClean="0">
                <a:latin typeface="Times New Roman" pitchFamily="18" charset="0"/>
              </a:rPr>
              <a:t>, </a:t>
            </a:r>
            <a:r>
              <a:rPr lang="en-US" sz="2000" u="sng" dirty="0" smtClean="0">
                <a:latin typeface="Times New Roman" pitchFamily="18" charset="0"/>
              </a:rPr>
              <a:t>Double</a:t>
            </a:r>
            <a:r>
              <a:rPr lang="en-US" sz="2000" dirty="0" smtClean="0">
                <a:latin typeface="Times New Roman" pitchFamily="18" charset="0"/>
              </a:rPr>
              <a:t>, </a:t>
            </a:r>
            <a:r>
              <a:rPr lang="en-US" sz="2000" u="sng" dirty="0" smtClean="0">
                <a:latin typeface="Times New Roman" pitchFamily="18" charset="0"/>
              </a:rPr>
              <a:t>Character</a:t>
            </a:r>
            <a:r>
              <a:rPr lang="en-US" sz="2000" dirty="0" smtClean="0">
                <a:latin typeface="Times New Roman" pitchFamily="18" charset="0"/>
              </a:rPr>
              <a:t>, and </a:t>
            </a:r>
            <a:r>
              <a:rPr lang="en-US" sz="2000" u="sng" dirty="0" smtClean="0">
                <a:latin typeface="Times New Roman" pitchFamily="18" charset="0"/>
              </a:rPr>
              <a:t>Boolean</a:t>
            </a:r>
            <a:r>
              <a:rPr lang="en-US" sz="2000" dirty="0" smtClean="0">
                <a:latin typeface="Times New Roman" pitchFamily="18" charset="0"/>
              </a:rPr>
              <a:t>) (§15.9).</a:t>
            </a:r>
          </a:p>
          <a:p>
            <a:pPr marL="358775" lvl="2" indent="-355600" eaLnBrk="1" hangingPunct="1"/>
            <a:r>
              <a:rPr lang="en-US" sz="2000" dirty="0" smtClean="0">
                <a:latin typeface="Times New Roman" pitchFamily="18" charset="0"/>
              </a:rPr>
              <a:t>*To create a generic sort method (§15.10).</a:t>
            </a:r>
          </a:p>
          <a:p>
            <a:pPr marL="358775" lvl="2" indent="-355600" eaLnBrk="1" hangingPunct="1"/>
            <a:r>
              <a:rPr lang="en-US" sz="2000" dirty="0" smtClean="0">
                <a:latin typeface="Times New Roman" pitchFamily="18" charset="0"/>
              </a:rPr>
              <a:t>*To simplify programming using automatic conversion between primitive types and wrapper class types (§15.11).</a:t>
            </a:r>
          </a:p>
          <a:p>
            <a:pPr marL="358775" lvl="2" indent="-355600" eaLnBrk="1" hangingPunct="1"/>
            <a:r>
              <a:rPr lang="en-US" sz="2000" dirty="0" smtClean="0">
                <a:latin typeface="Times New Roman" pitchFamily="18" charset="0"/>
              </a:rPr>
              <a:t>*To use the </a:t>
            </a:r>
            <a:r>
              <a:rPr lang="en-US" sz="2000" u="sng" dirty="0" err="1" smtClean="0">
                <a:latin typeface="Times New Roman" pitchFamily="18" charset="0"/>
              </a:rPr>
              <a:t>BigInteger</a:t>
            </a:r>
            <a:r>
              <a:rPr lang="en-US" sz="2000" dirty="0" smtClean="0">
                <a:latin typeface="Times New Roman" pitchFamily="18" charset="0"/>
              </a:rPr>
              <a:t> and </a:t>
            </a:r>
            <a:r>
              <a:rPr lang="en-US" sz="2000" u="sng" dirty="0" err="1" smtClean="0">
                <a:latin typeface="Times New Roman" pitchFamily="18" charset="0"/>
              </a:rPr>
              <a:t>BigDecimal</a:t>
            </a:r>
            <a:r>
              <a:rPr lang="en-US" sz="2000" dirty="0" smtClean="0">
                <a:latin typeface="Times New Roman" pitchFamily="18" charset="0"/>
              </a:rPr>
              <a:t> classes for computing very large numbers with arbitrary precisions (§15.12).</a:t>
            </a:r>
          </a:p>
        </p:txBody>
      </p:sp>
      <p:sp>
        <p:nvSpPr>
          <p:cNvPr id="20483"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F9D4ACDF-6D4B-4F10-9290-BE5860A61462}" type="slidenum">
              <a:rPr lang="en-US" sz="1400">
                <a:solidFill>
                  <a:schemeClr val="tx1"/>
                </a:solidFill>
              </a:rPr>
              <a:pPr/>
              <a:t>2</a:t>
            </a:fld>
            <a:endParaRPr lang="en-US" sz="14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85800" y="228600"/>
            <a:ext cx="7772400" cy="685800"/>
          </a:xfrm>
        </p:spPr>
        <p:txBody>
          <a:bodyPr>
            <a:normAutofit fontScale="90000"/>
          </a:bodyPr>
          <a:lstStyle/>
          <a:p>
            <a:pPr eaLnBrk="1" hangingPunct="1"/>
            <a:r>
              <a:rPr lang="en-US" sz="4000" smtClean="0">
                <a:latin typeface="Times New Roman" pitchFamily="18" charset="0"/>
              </a:rPr>
              <a:t>The </a:t>
            </a:r>
            <a:r>
              <a:rPr lang="en-US" sz="4000" smtClean="0">
                <a:solidFill>
                  <a:srgbClr val="FF0000"/>
                </a:solidFill>
                <a:latin typeface="Courier New" pitchFamily="49" charset="0"/>
              </a:rPr>
              <a:t>Cloneable</a:t>
            </a:r>
            <a:r>
              <a:rPr lang="en-US" sz="4000" smtClean="0">
                <a:solidFill>
                  <a:srgbClr val="FF0000"/>
                </a:solidFill>
                <a:latin typeface="Times New Roman" pitchFamily="18" charset="0"/>
              </a:rPr>
              <a:t> Interfaces</a:t>
            </a:r>
            <a:endParaRPr lang="en-US" sz="4000" b="1" smtClean="0">
              <a:solidFill>
                <a:srgbClr val="FF0000"/>
              </a:solidFill>
              <a:latin typeface="Courier" pitchFamily="1" charset="0"/>
            </a:endParaRPr>
          </a:p>
        </p:txBody>
      </p:sp>
      <p:sp>
        <p:nvSpPr>
          <p:cNvPr id="50178" name="Rectangle 3"/>
          <p:cNvSpPr>
            <a:spLocks noGrp="1" noChangeArrowheads="1"/>
          </p:cNvSpPr>
          <p:nvPr>
            <p:ph idx="1"/>
          </p:nvPr>
        </p:nvSpPr>
        <p:spPr>
          <a:xfrm>
            <a:off x="533400" y="4800600"/>
            <a:ext cx="7696200" cy="1371600"/>
          </a:xfrm>
        </p:spPr>
        <p:txBody>
          <a:bodyPr/>
          <a:lstStyle/>
          <a:p>
            <a:pPr marL="114300" lvl="1" indent="0" eaLnBrk="1" hangingPunct="1">
              <a:buFontTx/>
              <a:buNone/>
            </a:pPr>
            <a:r>
              <a:rPr lang="en-US" sz="2400" smtClean="0">
                <a:latin typeface="Courier New" pitchFamily="49" charset="0"/>
              </a:rPr>
              <a:t>package java.lang;</a:t>
            </a:r>
          </a:p>
          <a:p>
            <a:pPr marL="114300" lvl="1" indent="0" eaLnBrk="1" hangingPunct="1">
              <a:buFontTx/>
              <a:buNone/>
            </a:pPr>
            <a:r>
              <a:rPr lang="en-US" sz="2400" smtClean="0">
                <a:latin typeface="Courier New" pitchFamily="49" charset="0"/>
              </a:rPr>
              <a:t>public interface Cloneable { </a:t>
            </a:r>
          </a:p>
          <a:p>
            <a:pPr marL="114300" lvl="1" indent="0" eaLnBrk="1" hangingPunct="1">
              <a:buFontTx/>
              <a:buNone/>
            </a:pPr>
            <a:r>
              <a:rPr lang="en-US" sz="2400" smtClean="0">
                <a:latin typeface="Courier New" pitchFamily="49" charset="0"/>
              </a:rPr>
              <a:t>}</a:t>
            </a:r>
          </a:p>
        </p:txBody>
      </p:sp>
      <p:sp>
        <p:nvSpPr>
          <p:cNvPr id="50179"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FA718ED8-358C-4212-B372-EB845B6EC1F9}" type="slidenum">
              <a:rPr lang="en-US" sz="1400">
                <a:solidFill>
                  <a:schemeClr val="tx1"/>
                </a:solidFill>
              </a:rPr>
              <a:pPr/>
              <a:t>20</a:t>
            </a:fld>
            <a:endParaRPr lang="en-US" sz="1400">
              <a:solidFill>
                <a:schemeClr val="tx1"/>
              </a:solidFill>
            </a:endParaRPr>
          </a:p>
        </p:txBody>
      </p:sp>
      <p:sp>
        <p:nvSpPr>
          <p:cNvPr id="50180" name="Rectangle 4"/>
          <p:cNvSpPr>
            <a:spLocks noChangeArrowheads="1"/>
          </p:cNvSpPr>
          <p:nvPr/>
        </p:nvSpPr>
        <p:spPr bwMode="auto">
          <a:xfrm>
            <a:off x="228600" y="1143000"/>
            <a:ext cx="8610600" cy="3581400"/>
          </a:xfrm>
          <a:prstGeom prst="rect">
            <a:avLst/>
          </a:prstGeom>
          <a:noFill/>
          <a:ln w="9525">
            <a:noFill/>
            <a:miter lim="800000"/>
            <a:headEnd/>
            <a:tailEnd/>
          </a:ln>
        </p:spPr>
        <p:txBody>
          <a:bodyPr lIns="92075" tIns="46038" rIns="92075" bIns="46038"/>
          <a:lstStyle/>
          <a:p>
            <a:pPr marL="114300" lvl="1">
              <a:spcBef>
                <a:spcPct val="20000"/>
              </a:spcBef>
              <a:spcAft>
                <a:spcPts val="1200"/>
              </a:spcAft>
              <a:buClr>
                <a:schemeClr val="tx1"/>
              </a:buClr>
            </a:pPr>
            <a:r>
              <a:rPr lang="en-US" sz="2800"/>
              <a:t>Marker Interface: An empty interface.</a:t>
            </a:r>
          </a:p>
          <a:p>
            <a:pPr marL="114300" lvl="1">
              <a:spcBef>
                <a:spcPct val="20000"/>
              </a:spcBef>
              <a:spcAft>
                <a:spcPts val="1200"/>
              </a:spcAft>
              <a:buClr>
                <a:schemeClr val="tx1"/>
              </a:buClr>
            </a:pPr>
            <a:r>
              <a:rPr lang="en-US" sz="2800">
                <a:cs typeface="Courier New" pitchFamily="49" charset="0"/>
              </a:rPr>
              <a:t>A marker interface does not contain constants or methods. It is used to denote that a class possesses certain desirable properties. A class that implements the </a:t>
            </a:r>
            <a:r>
              <a:rPr lang="en-US" sz="2800" u="sng">
                <a:cs typeface="Courier New" pitchFamily="49" charset="0"/>
              </a:rPr>
              <a:t>Cloneable</a:t>
            </a:r>
            <a:r>
              <a:rPr lang="en-US" sz="2800">
                <a:cs typeface="Courier New" pitchFamily="49" charset="0"/>
              </a:rPr>
              <a:t> interface is marked cloneable, and its objects can be cloned using the </a:t>
            </a:r>
            <a:r>
              <a:rPr lang="en-US" sz="2800" u="sng">
                <a:cs typeface="Courier New" pitchFamily="49" charset="0"/>
              </a:rPr>
              <a:t>clone()</a:t>
            </a:r>
            <a:r>
              <a:rPr lang="en-US" sz="2800">
                <a:cs typeface="Courier New" pitchFamily="49" charset="0"/>
              </a:rPr>
              <a:t> method defined in the </a:t>
            </a:r>
            <a:r>
              <a:rPr lang="en-US" sz="2800" u="sng">
                <a:cs typeface="Courier New" pitchFamily="49" charset="0"/>
              </a:rPr>
              <a:t>Object</a:t>
            </a:r>
            <a:r>
              <a:rPr lang="en-US" sz="2800">
                <a:cs typeface="Courier New" pitchFamily="49" charset="0"/>
              </a:rPr>
              <a:t> class.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685800" y="228600"/>
            <a:ext cx="7772400" cy="609600"/>
          </a:xfrm>
        </p:spPr>
        <p:txBody>
          <a:bodyPr>
            <a:normAutofit fontScale="90000"/>
          </a:bodyPr>
          <a:lstStyle/>
          <a:p>
            <a:pPr eaLnBrk="1" hangingPunct="1"/>
            <a:r>
              <a:rPr lang="en-US" sz="4000" smtClean="0">
                <a:latin typeface="Times New Roman" pitchFamily="18" charset="0"/>
              </a:rPr>
              <a:t>Examples</a:t>
            </a:r>
            <a:endParaRPr lang="en-US" sz="4000" u="sng" smtClean="0">
              <a:latin typeface="Book Antiqua" pitchFamily="18" charset="0"/>
            </a:endParaRPr>
          </a:p>
        </p:txBody>
      </p:sp>
      <p:sp>
        <p:nvSpPr>
          <p:cNvPr id="51202" name="Rectangle 3"/>
          <p:cNvSpPr>
            <a:spLocks noGrp="1" noChangeArrowheads="1"/>
          </p:cNvSpPr>
          <p:nvPr>
            <p:ph idx="1"/>
          </p:nvPr>
        </p:nvSpPr>
        <p:spPr>
          <a:xfrm>
            <a:off x="228600" y="1143000"/>
            <a:ext cx="8763000" cy="5257800"/>
          </a:xfrm>
        </p:spPr>
        <p:txBody>
          <a:bodyPr/>
          <a:lstStyle/>
          <a:p>
            <a:pPr marL="0" indent="0" eaLnBrk="1" hangingPunct="1">
              <a:buFont typeface="Monotype Sorts" pitchFamily="1" charset="2"/>
              <a:buNone/>
            </a:pPr>
            <a:r>
              <a:rPr lang="en-US" sz="2400" smtClean="0">
                <a:latin typeface="Times New Roman" pitchFamily="18" charset="0"/>
                <a:cs typeface="Courier New" pitchFamily="49" charset="0"/>
              </a:rPr>
              <a:t>Many classes (e.g., Date and Calendar) in the Java library implement Cloneable. Thus, the instances of these classes can be cloned. For example, the following code</a:t>
            </a:r>
          </a:p>
          <a:p>
            <a:pPr marL="0" indent="0" eaLnBrk="1" hangingPunct="1">
              <a:buFont typeface="Monotype Sorts" pitchFamily="1" charset="2"/>
              <a:buNone/>
            </a:pPr>
            <a:endParaRPr lang="en-US" sz="2400" smtClean="0">
              <a:latin typeface="Times New Roman" pitchFamily="18" charset="0"/>
              <a:cs typeface="Times New Roman" pitchFamily="18" charset="0"/>
            </a:endParaRPr>
          </a:p>
          <a:p>
            <a:pPr lvl="1" eaLnBrk="1" hangingPunct="1">
              <a:buFontTx/>
              <a:buNone/>
            </a:pPr>
            <a:r>
              <a:rPr lang="en-US" sz="1800" smtClean="0">
                <a:latin typeface="Courier New" pitchFamily="49" charset="0"/>
                <a:cs typeface="Courier New" pitchFamily="49" charset="0"/>
              </a:rPr>
              <a:t>Calendar calendar = new GregorianCalendar(2003, 2, 1);</a:t>
            </a:r>
            <a:endParaRPr lang="en-US" sz="1800" smtClean="0">
              <a:latin typeface="Courier New" pitchFamily="49" charset="0"/>
              <a:cs typeface="Times New Roman" pitchFamily="18" charset="0"/>
            </a:endParaRPr>
          </a:p>
          <a:p>
            <a:pPr lvl="1" eaLnBrk="1" hangingPunct="1">
              <a:buFontTx/>
              <a:buNone/>
            </a:pPr>
            <a:r>
              <a:rPr lang="en-US" sz="1800" smtClean="0">
                <a:latin typeface="Courier New" pitchFamily="49" charset="0"/>
                <a:cs typeface="Courier New" pitchFamily="49" charset="0"/>
              </a:rPr>
              <a:t>Calendar calendarCopy = (Calendar)calendar.clone();</a:t>
            </a:r>
            <a:endParaRPr lang="en-US" sz="1800" smtClean="0">
              <a:latin typeface="Courier New" pitchFamily="49" charset="0"/>
              <a:cs typeface="Times New Roman" pitchFamily="18" charset="0"/>
            </a:endParaRPr>
          </a:p>
          <a:p>
            <a:pPr lvl="1" eaLnBrk="1" hangingPunct="1">
              <a:buFontTx/>
              <a:buNone/>
            </a:pPr>
            <a:r>
              <a:rPr lang="en-US" sz="1800" smtClean="0">
                <a:latin typeface="Courier New" pitchFamily="49" charset="0"/>
                <a:cs typeface="Courier New" pitchFamily="49" charset="0"/>
              </a:rPr>
              <a:t>System.out.println("calendar == calendarCopy is " +</a:t>
            </a:r>
            <a:endParaRPr lang="en-US" sz="1800" smtClean="0">
              <a:latin typeface="Courier New" pitchFamily="49" charset="0"/>
              <a:cs typeface="Times New Roman" pitchFamily="18" charset="0"/>
            </a:endParaRPr>
          </a:p>
          <a:p>
            <a:pPr lvl="1" eaLnBrk="1" hangingPunct="1">
              <a:buFontTx/>
              <a:buNone/>
            </a:pPr>
            <a:r>
              <a:rPr lang="en-US" sz="1800" smtClean="0">
                <a:latin typeface="Courier New" pitchFamily="49" charset="0"/>
                <a:cs typeface="Courier New" pitchFamily="49" charset="0"/>
              </a:rPr>
              <a:t>  (calendar == calendarCopy));</a:t>
            </a:r>
            <a:endParaRPr lang="en-US" sz="1800" smtClean="0">
              <a:latin typeface="Courier New" pitchFamily="49" charset="0"/>
              <a:cs typeface="Times New Roman" pitchFamily="18" charset="0"/>
            </a:endParaRPr>
          </a:p>
          <a:p>
            <a:pPr lvl="1" eaLnBrk="1" hangingPunct="1">
              <a:buFontTx/>
              <a:buNone/>
            </a:pPr>
            <a:r>
              <a:rPr lang="en-US" sz="1800" smtClean="0">
                <a:latin typeface="Courier New" pitchFamily="49" charset="0"/>
                <a:cs typeface="Courier New" pitchFamily="49" charset="0"/>
              </a:rPr>
              <a:t>System.out.println("calendar.equals(calendarCopy) is " +</a:t>
            </a:r>
            <a:endParaRPr lang="en-US" sz="1800" smtClean="0">
              <a:latin typeface="Courier New" pitchFamily="49" charset="0"/>
              <a:cs typeface="Times New Roman" pitchFamily="18" charset="0"/>
            </a:endParaRPr>
          </a:p>
          <a:p>
            <a:pPr lvl="1" eaLnBrk="1" hangingPunct="1">
              <a:buFontTx/>
              <a:buNone/>
            </a:pPr>
            <a:r>
              <a:rPr lang="en-US" sz="1800" smtClean="0">
                <a:latin typeface="Courier New" pitchFamily="49" charset="0"/>
                <a:cs typeface="Courier New" pitchFamily="49" charset="0"/>
              </a:rPr>
              <a:t>  calendar.equals(calendarCopy));</a:t>
            </a:r>
            <a:endParaRPr lang="en-US" sz="1800" smtClean="0">
              <a:latin typeface="Courier New" pitchFamily="49" charset="0"/>
              <a:cs typeface="Times New Roman" pitchFamily="18" charset="0"/>
            </a:endParaRPr>
          </a:p>
          <a:p>
            <a:pPr marL="0" indent="0" eaLnBrk="1" hangingPunct="1">
              <a:buFont typeface="Monotype Sorts" pitchFamily="1" charset="2"/>
              <a:buNone/>
            </a:pPr>
            <a:r>
              <a:rPr lang="en-US" sz="2400" smtClean="0">
                <a:latin typeface="Times New Roman" pitchFamily="18" charset="0"/>
                <a:cs typeface="Courier New" pitchFamily="49" charset="0"/>
              </a:rPr>
              <a:t> </a:t>
            </a:r>
            <a:endParaRPr lang="en-US" sz="2400" smtClean="0">
              <a:latin typeface="Times New Roman" pitchFamily="18" charset="0"/>
              <a:cs typeface="Times New Roman" pitchFamily="18" charset="0"/>
            </a:endParaRPr>
          </a:p>
          <a:p>
            <a:pPr marL="0" indent="0" eaLnBrk="1" hangingPunct="1">
              <a:buFont typeface="Monotype Sorts" pitchFamily="1" charset="2"/>
              <a:buNone/>
            </a:pPr>
            <a:r>
              <a:rPr lang="en-US" sz="2400" smtClean="0">
                <a:latin typeface="Times New Roman" pitchFamily="18" charset="0"/>
                <a:cs typeface="Courier New" pitchFamily="49" charset="0"/>
              </a:rPr>
              <a:t>displays</a:t>
            </a:r>
            <a:endParaRPr lang="en-US" sz="2400" smtClean="0">
              <a:latin typeface="Times New Roman" pitchFamily="18" charset="0"/>
              <a:cs typeface="Times New Roman" pitchFamily="18" charset="0"/>
            </a:endParaRPr>
          </a:p>
          <a:p>
            <a:pPr lvl="1" eaLnBrk="1" hangingPunct="1">
              <a:buFontTx/>
              <a:buNone/>
            </a:pPr>
            <a:r>
              <a:rPr lang="en-US" sz="2000" smtClean="0">
                <a:latin typeface="Times New Roman" pitchFamily="18" charset="0"/>
                <a:cs typeface="Courier New" pitchFamily="49" charset="0"/>
              </a:rPr>
              <a:t>calendar == calendarCopy is false</a:t>
            </a:r>
            <a:endParaRPr lang="en-US" sz="2000" smtClean="0">
              <a:latin typeface="Times New Roman" pitchFamily="18" charset="0"/>
              <a:cs typeface="Times New Roman" pitchFamily="18" charset="0"/>
            </a:endParaRPr>
          </a:p>
          <a:p>
            <a:pPr lvl="1" eaLnBrk="1" hangingPunct="1">
              <a:buFontTx/>
              <a:buNone/>
            </a:pPr>
            <a:r>
              <a:rPr lang="en-US" sz="2000" smtClean="0">
                <a:latin typeface="Times New Roman" pitchFamily="18" charset="0"/>
                <a:cs typeface="Courier New" pitchFamily="49" charset="0"/>
              </a:rPr>
              <a:t>calendar.equals(calendarCopy) is true</a:t>
            </a:r>
            <a:r>
              <a:rPr lang="en-US" sz="2000" smtClean="0">
                <a:latin typeface="Times New Roman" pitchFamily="18" charset="0"/>
              </a:rPr>
              <a:t> </a:t>
            </a:r>
            <a:r>
              <a:rPr lang="en-US" sz="2000" smtClean="0">
                <a:latin typeface="Times New Roman" pitchFamily="18" charset="0"/>
                <a:cs typeface="Times New Roman" pitchFamily="18" charset="0"/>
              </a:rPr>
              <a:t> </a:t>
            </a:r>
            <a:endParaRPr lang="en-US" sz="2400" smtClean="0">
              <a:latin typeface="Courier" pitchFamily="1" charset="0"/>
            </a:endParaRPr>
          </a:p>
        </p:txBody>
      </p:sp>
      <p:sp>
        <p:nvSpPr>
          <p:cNvPr id="51203"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26AFC046-2699-4B7D-BA64-92C566C49A40}" type="slidenum">
              <a:rPr lang="en-US" sz="1400">
                <a:solidFill>
                  <a:schemeClr val="tx1"/>
                </a:solidFill>
              </a:rPr>
              <a:pPr/>
              <a:t>21</a:t>
            </a:fld>
            <a:endParaRPr lang="en-US" sz="14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04800" y="228600"/>
            <a:ext cx="8610600" cy="609600"/>
          </a:xfrm>
        </p:spPr>
        <p:txBody>
          <a:bodyPr>
            <a:normAutofit fontScale="90000"/>
          </a:bodyPr>
          <a:lstStyle/>
          <a:p>
            <a:pPr eaLnBrk="1" hangingPunct="1"/>
            <a:r>
              <a:rPr lang="en-US" sz="4000" smtClean="0">
                <a:latin typeface="Times New Roman" pitchFamily="18" charset="0"/>
              </a:rPr>
              <a:t>Implementing Cloneable Interface</a:t>
            </a:r>
            <a:endParaRPr lang="en-US" sz="4000" u="sng" smtClean="0">
              <a:latin typeface="Book Antiqua" pitchFamily="18" charset="0"/>
            </a:endParaRPr>
          </a:p>
        </p:txBody>
      </p:sp>
      <p:sp>
        <p:nvSpPr>
          <p:cNvPr id="53250" name="Rectangle 3"/>
          <p:cNvSpPr>
            <a:spLocks noGrp="1" noChangeArrowheads="1"/>
          </p:cNvSpPr>
          <p:nvPr>
            <p:ph idx="1"/>
          </p:nvPr>
        </p:nvSpPr>
        <p:spPr>
          <a:xfrm>
            <a:off x="304800" y="1143000"/>
            <a:ext cx="8458200" cy="3276600"/>
          </a:xfrm>
        </p:spPr>
        <p:txBody>
          <a:bodyPr/>
          <a:lstStyle/>
          <a:p>
            <a:pPr marL="0" indent="0" eaLnBrk="1" hangingPunct="1">
              <a:buFont typeface="Monotype Sorts" pitchFamily="1" charset="2"/>
              <a:buNone/>
            </a:pPr>
            <a:r>
              <a:rPr lang="en-US" sz="2800" smtClean="0">
                <a:latin typeface="Times New Roman" pitchFamily="18" charset="0"/>
                <a:cs typeface="Courier New" pitchFamily="49" charset="0"/>
              </a:rPr>
              <a:t>To declare a custom class that implements the Cloneable interface, the class must override the clone() method in the Object class. The following code declares a class named House that implements Cloneable and Comparable.</a:t>
            </a:r>
            <a:endParaRPr lang="en-US" sz="2800" smtClean="0">
              <a:latin typeface="Times New Roman" pitchFamily="18" charset="0"/>
            </a:endParaRPr>
          </a:p>
        </p:txBody>
      </p:sp>
      <p:sp>
        <p:nvSpPr>
          <p:cNvPr id="53251"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143796C7-5995-4BBD-B4DE-C68CA05F2ECE}" type="slidenum">
              <a:rPr lang="en-US" sz="1400">
                <a:solidFill>
                  <a:schemeClr val="tx1"/>
                </a:solidFill>
              </a:rPr>
              <a:pPr/>
              <a:t>22</a:t>
            </a:fld>
            <a:endParaRPr lang="en-US" sz="1400">
              <a:solidFill>
                <a:schemeClr val="tx1"/>
              </a:solidFill>
            </a:endParaRPr>
          </a:p>
        </p:txBody>
      </p:sp>
      <p:sp>
        <p:nvSpPr>
          <p:cNvPr id="398340" name="AutoShape 4">
            <a:hlinkClick r:id="" action="ppaction://noaction" highlightClick="1"/>
          </p:cNvPr>
          <p:cNvSpPr>
            <a:spLocks noChangeArrowheads="1"/>
          </p:cNvSpPr>
          <p:nvPr/>
        </p:nvSpPr>
        <p:spPr bwMode="auto">
          <a:xfrm>
            <a:off x="3352800" y="4038600"/>
            <a:ext cx="1447800" cy="609600"/>
          </a:xfrm>
          <a:prstGeom prst="actionButtonBlank">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algn="ctr"/>
            <a:r>
              <a:rPr lang="en-US" dirty="0">
                <a:solidFill>
                  <a:schemeClr val="accent1"/>
                </a:solidFill>
                <a:latin typeface="Book Antiqua" pitchFamily="18" charset="0"/>
                <a:ea typeface="MS PGothic" pitchFamily="34" charset="-128"/>
                <a:hlinkClick r:id="rId3"/>
              </a:rPr>
              <a:t>House</a:t>
            </a:r>
            <a:endParaRPr lang="en-US" dirty="0">
              <a:solidFill>
                <a:schemeClr val="accent1"/>
              </a:solidFill>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85800" y="381000"/>
            <a:ext cx="7772400" cy="685800"/>
          </a:xfrm>
        </p:spPr>
        <p:txBody>
          <a:bodyPr>
            <a:normAutofit fontScale="90000"/>
          </a:bodyPr>
          <a:lstStyle/>
          <a:p>
            <a:pPr eaLnBrk="1" hangingPunct="1"/>
            <a:r>
              <a:rPr lang="en-US" sz="4000" smtClean="0">
                <a:solidFill>
                  <a:srgbClr val="FF0000"/>
                </a:solidFill>
                <a:latin typeface="Times New Roman" pitchFamily="18" charset="0"/>
              </a:rPr>
              <a:t>Shallow vs. Deep Copy</a:t>
            </a:r>
            <a:endParaRPr lang="en-US" sz="4000" u="sng" smtClean="0">
              <a:solidFill>
                <a:srgbClr val="FF0000"/>
              </a:solidFill>
              <a:latin typeface="Book Antiqua" pitchFamily="18" charset="0"/>
            </a:endParaRPr>
          </a:p>
        </p:txBody>
      </p:sp>
      <p:sp>
        <p:nvSpPr>
          <p:cNvPr id="55298"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84976F7C-12B6-4A75-913C-C7B6A509F5F9}" type="slidenum">
              <a:rPr lang="en-US" sz="1400">
                <a:solidFill>
                  <a:schemeClr val="tx1"/>
                </a:solidFill>
              </a:rPr>
              <a:pPr/>
              <a:t>23</a:t>
            </a:fld>
            <a:endParaRPr lang="en-US" sz="1400">
              <a:solidFill>
                <a:schemeClr val="tx1"/>
              </a:solidFill>
            </a:endParaRPr>
          </a:p>
        </p:txBody>
      </p:sp>
      <p:sp>
        <p:nvSpPr>
          <p:cNvPr id="55299" name="Rectangle 3"/>
          <p:cNvSpPr>
            <a:spLocks noChangeArrowheads="1"/>
          </p:cNvSpPr>
          <p:nvPr/>
        </p:nvSpPr>
        <p:spPr bwMode="auto">
          <a:xfrm>
            <a:off x="2343150" y="2312988"/>
            <a:ext cx="9144000" cy="0"/>
          </a:xfrm>
          <a:prstGeom prst="rect">
            <a:avLst/>
          </a:prstGeom>
          <a:noFill/>
          <a:ln w="12700">
            <a:noFill/>
            <a:miter lim="800000"/>
            <a:headEnd type="none" w="sm" len="sm"/>
            <a:tailEnd type="none" w="sm" len="sm"/>
          </a:ln>
        </p:spPr>
        <p:txBody>
          <a:bodyPr>
            <a:spAutoFit/>
          </a:bodyPr>
          <a:lstStyle/>
          <a:p>
            <a:endParaRPr lang="en-US"/>
          </a:p>
        </p:txBody>
      </p:sp>
      <p:sp>
        <p:nvSpPr>
          <p:cNvPr id="55300" name="Rectangle 6"/>
          <p:cNvSpPr>
            <a:spLocks noChangeArrowheads="1"/>
          </p:cNvSpPr>
          <p:nvPr/>
        </p:nvSpPr>
        <p:spPr bwMode="auto">
          <a:xfrm>
            <a:off x="2343150" y="2400300"/>
            <a:ext cx="9144000" cy="0"/>
          </a:xfrm>
          <a:prstGeom prst="rect">
            <a:avLst/>
          </a:prstGeom>
          <a:noFill/>
          <a:ln w="12700">
            <a:noFill/>
            <a:miter lim="800000"/>
            <a:headEnd type="none" w="sm" len="sm"/>
            <a:tailEnd type="none" w="sm" len="sm"/>
          </a:ln>
        </p:spPr>
        <p:txBody>
          <a:bodyPr>
            <a:spAutoFit/>
          </a:bodyPr>
          <a:lstStyle/>
          <a:p>
            <a:endParaRPr lang="en-US"/>
          </a:p>
        </p:txBody>
      </p:sp>
      <p:sp>
        <p:nvSpPr>
          <p:cNvPr id="55301" name="Rectangle 8"/>
          <p:cNvSpPr>
            <a:spLocks noChangeArrowheads="1"/>
          </p:cNvSpPr>
          <p:nvPr/>
        </p:nvSpPr>
        <p:spPr bwMode="auto">
          <a:xfrm>
            <a:off x="2543175" y="2457450"/>
            <a:ext cx="9144000" cy="0"/>
          </a:xfrm>
          <a:prstGeom prst="rect">
            <a:avLst/>
          </a:prstGeom>
          <a:noFill/>
          <a:ln w="12700">
            <a:noFill/>
            <a:miter lim="800000"/>
            <a:headEnd type="none" w="sm" len="sm"/>
            <a:tailEnd type="none" w="sm" len="sm"/>
          </a:ln>
        </p:spPr>
        <p:txBody>
          <a:bodyPr>
            <a:spAutoFit/>
          </a:bodyPr>
          <a:lstStyle/>
          <a:p>
            <a:endParaRPr lang="en-US"/>
          </a:p>
        </p:txBody>
      </p:sp>
      <p:sp>
        <p:nvSpPr>
          <p:cNvPr id="55302" name="Rectangle 10"/>
          <p:cNvSpPr>
            <a:spLocks noChangeArrowheads="1"/>
          </p:cNvSpPr>
          <p:nvPr/>
        </p:nvSpPr>
        <p:spPr bwMode="auto">
          <a:xfrm>
            <a:off x="2543175" y="2457450"/>
            <a:ext cx="9144000" cy="0"/>
          </a:xfrm>
          <a:prstGeom prst="rect">
            <a:avLst/>
          </a:prstGeom>
          <a:noFill/>
          <a:ln w="12700">
            <a:noFill/>
            <a:miter lim="800000"/>
            <a:headEnd type="none" w="sm" len="sm"/>
            <a:tailEnd type="none" w="sm" len="sm"/>
          </a:ln>
        </p:spPr>
        <p:txBody>
          <a:bodyPr>
            <a:spAutoFit/>
          </a:bodyPr>
          <a:lstStyle/>
          <a:p>
            <a:endParaRPr lang="en-US"/>
          </a:p>
        </p:txBody>
      </p:sp>
      <p:sp>
        <p:nvSpPr>
          <p:cNvPr id="55303" name="Text Box 11"/>
          <p:cNvSpPr txBox="1">
            <a:spLocks noChangeArrowheads="1"/>
          </p:cNvSpPr>
          <p:nvPr/>
        </p:nvSpPr>
        <p:spPr bwMode="auto">
          <a:xfrm>
            <a:off x="1219200" y="1524000"/>
            <a:ext cx="6705600" cy="457200"/>
          </a:xfrm>
          <a:prstGeom prst="rect">
            <a:avLst/>
          </a:prstGeom>
          <a:noFill/>
          <a:ln w="12700">
            <a:noFill/>
            <a:miter lim="800000"/>
            <a:headEnd type="none" w="sm" len="sm"/>
            <a:tailEnd type="none" w="sm" len="sm"/>
          </a:ln>
        </p:spPr>
        <p:txBody>
          <a:bodyPr>
            <a:spAutoFit/>
          </a:bodyPr>
          <a:lstStyle/>
          <a:p>
            <a:pPr>
              <a:spcBef>
                <a:spcPct val="50000"/>
              </a:spcBef>
            </a:pPr>
            <a:endParaRPr lang="en-US"/>
          </a:p>
        </p:txBody>
      </p:sp>
      <p:sp>
        <p:nvSpPr>
          <p:cNvPr id="55304" name="Text Box 12"/>
          <p:cNvSpPr txBox="1">
            <a:spLocks noChangeArrowheads="1"/>
          </p:cNvSpPr>
          <p:nvPr/>
        </p:nvSpPr>
        <p:spPr bwMode="auto">
          <a:xfrm>
            <a:off x="457200" y="1371600"/>
            <a:ext cx="8153400" cy="1552575"/>
          </a:xfrm>
          <a:prstGeom prst="rect">
            <a:avLst/>
          </a:prstGeom>
          <a:noFill/>
          <a:ln w="12700">
            <a:noFill/>
            <a:miter lim="800000"/>
            <a:headEnd type="none" w="sm" len="sm"/>
            <a:tailEnd type="none" w="sm" len="sm"/>
          </a:ln>
        </p:spPr>
        <p:txBody>
          <a:bodyPr>
            <a:spAutoFit/>
          </a:bodyPr>
          <a:lstStyle/>
          <a:p>
            <a:pPr>
              <a:spcBef>
                <a:spcPct val="50000"/>
              </a:spcBef>
            </a:pPr>
            <a:r>
              <a:rPr lang="en-US"/>
              <a:t>House house1 = new House(1, 1750.50);</a:t>
            </a:r>
          </a:p>
          <a:p>
            <a:pPr>
              <a:spcBef>
                <a:spcPct val="50000"/>
              </a:spcBef>
            </a:pPr>
            <a:r>
              <a:rPr lang="en-US"/>
              <a:t>House house2 = (House)house1.clone();</a:t>
            </a:r>
          </a:p>
          <a:p>
            <a:pPr>
              <a:spcBef>
                <a:spcPct val="50000"/>
              </a:spcBef>
            </a:pPr>
            <a:endParaRPr lang="en-US"/>
          </a:p>
        </p:txBody>
      </p:sp>
      <p:graphicFrame>
        <p:nvGraphicFramePr>
          <p:cNvPr id="55305" name="Object 1"/>
          <p:cNvGraphicFramePr>
            <a:graphicFrameLocks noChangeAspect="1"/>
          </p:cNvGraphicFramePr>
          <p:nvPr/>
        </p:nvGraphicFramePr>
        <p:xfrm>
          <a:off x="762000" y="2590800"/>
          <a:ext cx="7589838" cy="3581400"/>
        </p:xfrm>
        <a:graphic>
          <a:graphicData uri="http://schemas.openxmlformats.org/presentationml/2006/ole">
            <mc:AlternateContent xmlns:mc="http://schemas.openxmlformats.org/markup-compatibility/2006">
              <mc:Choice xmlns:v="urn:schemas-microsoft-com:vml" Requires="v">
                <p:oleObj spid="_x0000_s391179" name="Document" r:id="rId4" imgW="4063850" imgH="1917629" progId="Word.Document.12">
                  <p:embed/>
                </p:oleObj>
              </mc:Choice>
              <mc:Fallback>
                <p:oleObj name="Document" r:id="rId4" imgW="4063850" imgH="1917629"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590800"/>
                        <a:ext cx="7589838"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0"/>
            <a:ext cx="7772400" cy="1428750"/>
          </a:xfrm>
        </p:spPr>
        <p:txBody>
          <a:bodyPr/>
          <a:lstStyle/>
          <a:p>
            <a:pPr eaLnBrk="1" hangingPunct="1"/>
            <a:r>
              <a:rPr lang="en-US" smtClean="0">
                <a:solidFill>
                  <a:srgbClr val="FF0000"/>
                </a:solidFill>
                <a:latin typeface="Times New Roman" pitchFamily="18" charset="0"/>
              </a:rPr>
              <a:t>Interfaces vs. Abstract Classes</a:t>
            </a:r>
            <a:endParaRPr lang="en-US" b="1" smtClean="0">
              <a:solidFill>
                <a:srgbClr val="FF0000"/>
              </a:solidFill>
              <a:latin typeface="Courier" pitchFamily="1" charset="0"/>
            </a:endParaRPr>
          </a:p>
        </p:txBody>
      </p:sp>
      <p:sp>
        <p:nvSpPr>
          <p:cNvPr id="57346" name="Rectangle 3"/>
          <p:cNvSpPr>
            <a:spLocks noGrp="1" noChangeArrowheads="1"/>
          </p:cNvSpPr>
          <p:nvPr>
            <p:ph idx="1"/>
          </p:nvPr>
        </p:nvSpPr>
        <p:spPr>
          <a:xfrm>
            <a:off x="193830" y="1124700"/>
            <a:ext cx="8686800" cy="1905000"/>
          </a:xfrm>
        </p:spPr>
        <p:txBody>
          <a:bodyPr/>
          <a:lstStyle/>
          <a:p>
            <a:pPr marL="114300" lvl="1" indent="0" eaLnBrk="1" hangingPunct="1">
              <a:lnSpc>
                <a:spcPct val="90000"/>
              </a:lnSpc>
              <a:spcAft>
                <a:spcPts val="1200"/>
              </a:spcAft>
              <a:buFontTx/>
              <a:buNone/>
            </a:pPr>
            <a:r>
              <a:rPr lang="en-US" sz="2400" dirty="0" smtClean="0">
                <a:latin typeface="Times New Roman" pitchFamily="18" charset="0"/>
              </a:rPr>
              <a:t>In an interface, the data must be constants; an abstract class can have all types of data.</a:t>
            </a:r>
          </a:p>
          <a:p>
            <a:pPr marL="114300" lvl="1" indent="0" eaLnBrk="1" hangingPunct="1">
              <a:lnSpc>
                <a:spcPct val="90000"/>
              </a:lnSpc>
              <a:spcAft>
                <a:spcPts val="1200"/>
              </a:spcAft>
              <a:buFontTx/>
              <a:buNone/>
            </a:pPr>
            <a:r>
              <a:rPr lang="en-US" sz="2400" dirty="0" smtClean="0">
                <a:latin typeface="Times New Roman" pitchFamily="18" charset="0"/>
              </a:rPr>
              <a:t>Each method in an interface has only a signature without implementation; an abstract class can have concrete methods.</a:t>
            </a:r>
          </a:p>
        </p:txBody>
      </p:sp>
      <p:sp>
        <p:nvSpPr>
          <p:cNvPr id="57347"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5F78D4C1-76C8-4BBC-B1AA-DC9A3314A90C}" type="slidenum">
              <a:rPr lang="en-US" sz="1400">
                <a:solidFill>
                  <a:schemeClr val="tx1"/>
                </a:solidFill>
              </a:rPr>
              <a:pPr/>
              <a:t>24</a:t>
            </a:fld>
            <a:endParaRPr lang="en-US" sz="1400">
              <a:solidFill>
                <a:schemeClr val="tx1"/>
              </a:solidFill>
            </a:endParaRPr>
          </a:p>
        </p:txBody>
      </p:sp>
      <p:sp>
        <p:nvSpPr>
          <p:cNvPr id="57348" name="Rectangle 4"/>
          <p:cNvSpPr>
            <a:spLocks noChangeArrowheads="1"/>
          </p:cNvSpPr>
          <p:nvPr/>
        </p:nvSpPr>
        <p:spPr bwMode="auto">
          <a:xfrm>
            <a:off x="0" y="2546350"/>
            <a:ext cx="9144000" cy="0"/>
          </a:xfrm>
          <a:prstGeom prst="rect">
            <a:avLst/>
          </a:prstGeom>
          <a:noFill/>
          <a:ln w="12700">
            <a:noFill/>
            <a:miter lim="800000"/>
            <a:headEnd type="none" w="sm" len="sm"/>
            <a:tailEnd type="none" w="sm" len="sm"/>
          </a:ln>
        </p:spPr>
        <p:txBody>
          <a:bodyPr wrap="none" anchor="ctr">
            <a:spAutoFit/>
          </a:bodyPr>
          <a:lstStyle/>
          <a:p>
            <a:endParaRPr lang="en-US"/>
          </a:p>
        </p:txBody>
      </p:sp>
      <p:graphicFrame>
        <p:nvGraphicFramePr>
          <p:cNvPr id="365651" name="Group 83"/>
          <p:cNvGraphicFramePr>
            <a:graphicFrameLocks noGrp="1"/>
          </p:cNvGraphicFramePr>
          <p:nvPr>
            <p:extLst>
              <p:ext uri="{D42A27DB-BD31-4B8C-83A1-F6EECF244321}">
                <p14:modId xmlns:p14="http://schemas.microsoft.com/office/powerpoint/2010/main" val="2324696350"/>
              </p:ext>
            </p:extLst>
          </p:nvPr>
        </p:nvGraphicFramePr>
        <p:xfrm>
          <a:off x="577880" y="3222969"/>
          <a:ext cx="8153400" cy="2971191"/>
        </p:xfrm>
        <a:graphic>
          <a:graphicData uri="http://schemas.openxmlformats.org/drawingml/2006/table">
            <a:tbl>
              <a:tblPr/>
              <a:tblGrid>
                <a:gridCol w="985838"/>
                <a:gridCol w="1601787"/>
                <a:gridCol w="3584575"/>
                <a:gridCol w="1981200"/>
              </a:tblGrid>
              <a:tr h="86814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1" charset="2"/>
                        <a:buNone/>
                        <a:tabLst/>
                      </a:pPr>
                      <a:endParaRPr kumimoji="0" lang="en-US" sz="4000" b="0" i="0" u="none" strike="noStrike" cap="none" normalizeH="0" baseline="0" dirty="0" smtClean="0">
                        <a:ln>
                          <a:solidFill>
                            <a:schemeClr val="tx1"/>
                          </a:solidFill>
                        </a:ln>
                        <a:solidFill>
                          <a:schemeClr val="tx1"/>
                        </a:solidFill>
                        <a:effectLst/>
                        <a:latin typeface="Times New Roman" pitchFamily="18" charset="0"/>
                        <a:ea typeface="MS PGothic" pitchFamily="34" charset="-128"/>
                      </a:endParaRPr>
                    </a:p>
                  </a:txBody>
                  <a:tcP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Variables </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Constructors</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Methods</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18538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Abstract class</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No restrictions </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Constructors are invoked by subclasses through constructor chaining. An abstract class cannot be instantiated using the new operator. </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No restrictions. </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1766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Interface</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All variables must be </a:t>
                      </a:r>
                      <a:r>
                        <a:rPr kumimoji="0" lang="en-US" sz="1600" b="0" i="0" u="sng"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public</a:t>
                      </a: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sz="1600" b="0" i="0" u="sng"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static</a:t>
                      </a: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sz="1600" b="0" i="0" u="sng"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final</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No constructors. An interface cannot be instantiated using the new operator.</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 pos="3886200" algn="l"/>
                        </a:tabLst>
                      </a:pPr>
                      <a:r>
                        <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All methods must be public abstract instance methods </a:t>
                      </a:r>
                      <a:endParaRPr kumimoji="0" lang="en-US" sz="36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57371" name="Rectangle 82"/>
          <p:cNvSpPr>
            <a:spLocks noChangeArrowheads="1"/>
          </p:cNvSpPr>
          <p:nvPr/>
        </p:nvSpPr>
        <p:spPr bwMode="auto">
          <a:xfrm>
            <a:off x="0" y="4311650"/>
            <a:ext cx="9144000" cy="0"/>
          </a:xfrm>
          <a:prstGeom prst="rect">
            <a:avLst/>
          </a:prstGeom>
          <a:noFill/>
          <a:ln w="12700">
            <a:noFill/>
            <a:miter lim="800000"/>
            <a:headEnd type="none" w="sm" len="sm"/>
            <a:tailEnd type="none" w="sm" len="sm"/>
          </a:ln>
        </p:spPr>
        <p:txBody>
          <a:bodyPr wrap="none" anchor="ctr">
            <a:spAutoFit/>
          </a:bodyPr>
          <a:lstStyle/>
          <a:p>
            <a:pPr>
              <a:tabLst>
                <a:tab pos="2286000" algn="l"/>
                <a:tab pos="3886200" algn="l"/>
              </a:tabLst>
            </a:pP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115353697"/>
              </p:ext>
            </p:extLst>
          </p:nvPr>
        </p:nvGraphicFramePr>
        <p:xfrm>
          <a:off x="555585" y="3214843"/>
          <a:ext cx="8201490" cy="2979317"/>
        </p:xfrm>
        <a:graphic>
          <a:graphicData uri="http://schemas.openxmlformats.org/drawingml/2006/table">
            <a:tbl>
              <a:tblPr/>
              <a:tblGrid>
                <a:gridCol w="8201490"/>
              </a:tblGrid>
              <a:tr h="2979317">
                <a:tc>
                  <a:txBody>
                    <a:bodyPr/>
                    <a:lstStyle/>
                    <a:p>
                      <a:endParaRPr lang="en-US" dirty="0"/>
                    </a:p>
                  </a:txBody>
                  <a:tcPr>
                    <a:lnL w="12700" cmpd="sng">
                      <a:solidFill>
                        <a:srgbClr val="FFFFFF"/>
                      </a:solidFill>
                      <a:prstDash val="solid"/>
                    </a:lnL>
                    <a:lnR w="12700" cmpd="sng">
                      <a:solidFill>
                        <a:srgbClr val="FFFFFF"/>
                      </a:solidFill>
                      <a:prstDash val="solid"/>
                    </a:lnR>
                    <a:lnT w="12700" cmpd="sng">
                      <a:solidFill>
                        <a:srgbClr val="FFFFFF"/>
                      </a:solidFill>
                      <a:prstDash val="solid"/>
                    </a:lnT>
                    <a:lnB w="12700" cmpd="sng">
                      <a:solidFill>
                        <a:srgbClr val="FFFFFF"/>
                      </a:solidFill>
                      <a:prstDash val="soli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228600" y="152400"/>
            <a:ext cx="8763000" cy="609600"/>
          </a:xfrm>
        </p:spPr>
        <p:txBody>
          <a:bodyPr>
            <a:normAutofit fontScale="90000"/>
          </a:bodyPr>
          <a:lstStyle/>
          <a:p>
            <a:pPr eaLnBrk="1" hangingPunct="1"/>
            <a:r>
              <a:rPr lang="en-US" sz="4000" smtClean="0">
                <a:solidFill>
                  <a:srgbClr val="FF0000"/>
                </a:solidFill>
                <a:latin typeface="Times New Roman" pitchFamily="18" charset="0"/>
              </a:rPr>
              <a:t>Interfaces vs. Abstract Classes, cont</a:t>
            </a:r>
            <a:r>
              <a:rPr lang="en-US" sz="4000" smtClean="0">
                <a:latin typeface="Times New Roman" pitchFamily="18" charset="0"/>
              </a:rPr>
              <a:t>.</a:t>
            </a:r>
            <a:endParaRPr lang="en-US" sz="4000" b="1" smtClean="0">
              <a:latin typeface="Courier" pitchFamily="1" charset="0"/>
            </a:endParaRPr>
          </a:p>
        </p:txBody>
      </p:sp>
      <p:sp>
        <p:nvSpPr>
          <p:cNvPr id="59394" name="Rectangle 5"/>
          <p:cNvSpPr>
            <a:spLocks noGrp="1" noChangeArrowheads="1"/>
          </p:cNvSpPr>
          <p:nvPr>
            <p:ph idx="1"/>
          </p:nvPr>
        </p:nvSpPr>
        <p:spPr>
          <a:xfrm>
            <a:off x="152400" y="5715000"/>
            <a:ext cx="8763000" cy="685800"/>
          </a:xfrm>
        </p:spPr>
        <p:txBody>
          <a:bodyPr/>
          <a:lstStyle/>
          <a:p>
            <a:pPr marL="114300" lvl="1" indent="0" eaLnBrk="1" hangingPunct="1">
              <a:lnSpc>
                <a:spcPct val="90000"/>
              </a:lnSpc>
              <a:spcAft>
                <a:spcPts val="1200"/>
              </a:spcAft>
              <a:buFontTx/>
              <a:buNone/>
            </a:pPr>
            <a:r>
              <a:rPr lang="en-US" sz="2000" smtClean="0">
                <a:latin typeface="Times New Roman" pitchFamily="18" charset="0"/>
                <a:cs typeface="Courier New" pitchFamily="49" charset="0"/>
              </a:rPr>
              <a:t>Suppose that c is an instance of Class2. c is also an instance of Object, Class1, Interface1, Interface1_1, Interface1_2, Interface2_1, and Interface2_2.</a:t>
            </a:r>
            <a:endParaRPr lang="en-US" sz="2000" smtClean="0">
              <a:latin typeface="Times New Roman" pitchFamily="18" charset="0"/>
              <a:cs typeface="Times New Roman" pitchFamily="18" charset="0"/>
            </a:endParaRPr>
          </a:p>
        </p:txBody>
      </p:sp>
      <p:sp>
        <p:nvSpPr>
          <p:cNvPr id="59395"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506C5DAB-A432-44CA-9C00-AB347BC3CCFC}" type="slidenum">
              <a:rPr lang="en-US" sz="1400">
                <a:solidFill>
                  <a:schemeClr val="tx1"/>
                </a:solidFill>
              </a:rPr>
              <a:pPr/>
              <a:t>25</a:t>
            </a:fld>
            <a:endParaRPr lang="en-US" sz="1400">
              <a:solidFill>
                <a:schemeClr val="tx1"/>
              </a:solidFill>
            </a:endParaRPr>
          </a:p>
        </p:txBody>
      </p:sp>
      <p:sp>
        <p:nvSpPr>
          <p:cNvPr id="59396" name="Rectangle 3"/>
          <p:cNvSpPr>
            <a:spLocks noChangeArrowheads="1"/>
          </p:cNvSpPr>
          <p:nvPr/>
        </p:nvSpPr>
        <p:spPr bwMode="auto">
          <a:xfrm>
            <a:off x="2514600" y="2655888"/>
            <a:ext cx="9144000" cy="0"/>
          </a:xfrm>
          <a:prstGeom prst="rect">
            <a:avLst/>
          </a:prstGeom>
          <a:noFill/>
          <a:ln w="12700">
            <a:noFill/>
            <a:miter lim="800000"/>
            <a:headEnd type="none" w="sm" len="sm"/>
            <a:tailEnd type="none" w="sm" len="sm"/>
          </a:ln>
        </p:spPr>
        <p:txBody>
          <a:bodyPr>
            <a:spAutoFit/>
          </a:bodyPr>
          <a:lstStyle/>
          <a:p>
            <a:endParaRPr lang="en-US"/>
          </a:p>
        </p:txBody>
      </p:sp>
      <p:sp>
        <p:nvSpPr>
          <p:cNvPr id="59397" name="Rectangle 7"/>
          <p:cNvSpPr>
            <a:spLocks noChangeArrowheads="1"/>
          </p:cNvSpPr>
          <p:nvPr/>
        </p:nvSpPr>
        <p:spPr bwMode="auto">
          <a:xfrm>
            <a:off x="152400" y="914400"/>
            <a:ext cx="8839200" cy="1981200"/>
          </a:xfrm>
          <a:prstGeom prst="rect">
            <a:avLst/>
          </a:prstGeom>
          <a:noFill/>
          <a:ln w="9525">
            <a:noFill/>
            <a:miter lim="800000"/>
            <a:headEnd/>
            <a:tailEnd/>
          </a:ln>
        </p:spPr>
        <p:txBody>
          <a:bodyPr lIns="92075" tIns="46038" rIns="92075" bIns="46038"/>
          <a:lstStyle/>
          <a:p>
            <a:pPr marL="114300" lvl="1">
              <a:spcBef>
                <a:spcPct val="20000"/>
              </a:spcBef>
              <a:spcAft>
                <a:spcPts val="1200"/>
              </a:spcAft>
              <a:buClr>
                <a:schemeClr val="tx1"/>
              </a:buClr>
            </a:pPr>
            <a:r>
              <a:rPr lang="en-US" sz="2000">
                <a:cs typeface="Courier New" pitchFamily="49" charset="0"/>
              </a:rPr>
              <a:t>All classes share a single root, the </a:t>
            </a:r>
            <a:r>
              <a:rPr lang="en-US" sz="2000" u="sng">
                <a:cs typeface="Courier New" pitchFamily="49" charset="0"/>
              </a:rPr>
              <a:t>Object</a:t>
            </a:r>
            <a:r>
              <a:rPr lang="en-US" sz="2000">
                <a:cs typeface="Courier New" pitchFamily="49" charset="0"/>
              </a:rPr>
              <a:t> class, but there is no single root for interfaces. Like a class, an interface also defines a type. A variable of an interface type can reference any instance of the class that implements the interface. If a class extends an interface, this interface plays the same role as a superclass. You can use an interface as a data type and cast a variable of an interface type to its subclass, and vice versa.</a:t>
            </a:r>
            <a:r>
              <a:rPr lang="en-US" sz="2000"/>
              <a:t> </a:t>
            </a:r>
          </a:p>
        </p:txBody>
      </p:sp>
      <p:graphicFrame>
        <p:nvGraphicFramePr>
          <p:cNvPr id="59398" name="Object 1"/>
          <p:cNvGraphicFramePr>
            <a:graphicFrameLocks noChangeAspect="1"/>
          </p:cNvGraphicFramePr>
          <p:nvPr/>
        </p:nvGraphicFramePr>
        <p:xfrm>
          <a:off x="990600" y="3048000"/>
          <a:ext cx="7010400" cy="2424113"/>
        </p:xfrm>
        <a:graphic>
          <a:graphicData uri="http://schemas.openxmlformats.org/presentationml/2006/ole">
            <mc:AlternateContent xmlns:mc="http://schemas.openxmlformats.org/markup-compatibility/2006">
              <mc:Choice xmlns:v="urn:schemas-microsoft-com:vml" Requires="v">
                <p:oleObj spid="_x0000_s392203" name="Document" r:id="rId3" imgW="4114649" imgH="1422348" progId="Word.Document.12">
                  <p:embed/>
                </p:oleObj>
              </mc:Choice>
              <mc:Fallback>
                <p:oleObj name="Document" r:id="rId3" imgW="4114649" imgH="1422348"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48000"/>
                        <a:ext cx="7010400" cy="2424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28600" y="152400"/>
            <a:ext cx="8763000" cy="609600"/>
          </a:xfrm>
        </p:spPr>
        <p:txBody>
          <a:bodyPr rtlCol="0">
            <a:normAutofit fontScale="90000"/>
          </a:bodyPr>
          <a:lstStyle/>
          <a:p>
            <a:pPr eaLnBrk="1" fontAlgn="auto" hangingPunct="1">
              <a:spcAft>
                <a:spcPts val="0"/>
              </a:spcAft>
              <a:defRPr/>
            </a:pPr>
            <a:r>
              <a:rPr lang="en-US" sz="4000" smtClean="0">
                <a:latin typeface="Times New Roman" charset="0"/>
                <a:ea typeface="+mj-ea"/>
                <a:cs typeface="Courier New" charset="0"/>
              </a:rPr>
              <a:t>Caution: </a:t>
            </a:r>
            <a:r>
              <a:rPr lang="en-US" sz="4000" smtClean="0">
                <a:solidFill>
                  <a:srgbClr val="FF0000"/>
                </a:solidFill>
                <a:latin typeface="Times New Roman" charset="0"/>
                <a:ea typeface="+mj-ea"/>
                <a:cs typeface="Times New Roman" charset="0"/>
              </a:rPr>
              <a:t>conflict interfaces</a:t>
            </a:r>
            <a:r>
              <a:rPr lang="en-US" sz="4000" smtClean="0">
                <a:solidFill>
                  <a:srgbClr val="FF0000"/>
                </a:solidFill>
                <a:latin typeface="Times New Roman" charset="0"/>
                <a:ea typeface="+mj-ea"/>
                <a:cs typeface="Courier New" charset="0"/>
              </a:rPr>
              <a:t> </a:t>
            </a:r>
          </a:p>
        </p:txBody>
      </p:sp>
      <p:sp>
        <p:nvSpPr>
          <p:cNvPr id="60418" name="Rectangle 4"/>
          <p:cNvSpPr>
            <a:spLocks noGrp="1" noChangeArrowheads="1"/>
          </p:cNvSpPr>
          <p:nvPr>
            <p:ph idx="1"/>
          </p:nvPr>
        </p:nvSpPr>
        <p:spPr>
          <a:xfrm>
            <a:off x="152400" y="838200"/>
            <a:ext cx="8686800" cy="5257800"/>
          </a:xfrm>
        </p:spPr>
        <p:txBody>
          <a:bodyPr/>
          <a:lstStyle/>
          <a:p>
            <a:pPr marL="114300" lvl="1" indent="0" eaLnBrk="1" hangingPunct="1">
              <a:spcAft>
                <a:spcPts val="1200"/>
              </a:spcAft>
              <a:buFontTx/>
              <a:buNone/>
            </a:pPr>
            <a:r>
              <a:rPr lang="en-US" smtClean="0">
                <a:latin typeface="Times New Roman" pitchFamily="18" charset="0"/>
                <a:cs typeface="Times New Roman" pitchFamily="18" charset="0"/>
              </a:rPr>
              <a:t>In rare occasions, a class may implement two interfaces with conflict information (e.g., two same constants with different values or two methods with same signature but different return type). This type of errors will be detected by the compiler.</a:t>
            </a:r>
            <a:r>
              <a:rPr lang="en-US" smtClean="0">
                <a:latin typeface="Times New Roman" pitchFamily="18" charset="0"/>
                <a:cs typeface="Courier New" pitchFamily="49" charset="0"/>
              </a:rPr>
              <a:t> </a:t>
            </a:r>
          </a:p>
        </p:txBody>
      </p:sp>
      <p:sp>
        <p:nvSpPr>
          <p:cNvPr id="60419"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F51EBEE7-978B-497E-81FA-4CC327F80331}" type="slidenum">
              <a:rPr lang="en-US" sz="1400">
                <a:solidFill>
                  <a:schemeClr val="tx1"/>
                </a:solidFill>
              </a:rPr>
              <a:pPr/>
              <a:t>26</a:t>
            </a:fld>
            <a:endParaRPr lang="en-US" sz="1400">
              <a:solidFill>
                <a:schemeClr val="tx1"/>
              </a:solidFill>
            </a:endParaRPr>
          </a:p>
        </p:txBody>
      </p:sp>
      <p:sp>
        <p:nvSpPr>
          <p:cNvPr id="60420" name="Rectangle 3"/>
          <p:cNvSpPr>
            <a:spLocks noChangeArrowheads="1"/>
          </p:cNvSpPr>
          <p:nvPr/>
        </p:nvSpPr>
        <p:spPr bwMode="auto">
          <a:xfrm>
            <a:off x="2514600" y="2655888"/>
            <a:ext cx="9144000" cy="0"/>
          </a:xfrm>
          <a:prstGeom prst="rect">
            <a:avLst/>
          </a:prstGeom>
          <a:noFill/>
          <a:ln w="12700">
            <a:noFill/>
            <a:miter lim="800000"/>
            <a:headEnd type="none" w="sm" len="sm"/>
            <a:tailEnd type="none" w="sm" len="sm"/>
          </a:ln>
        </p:spPr>
        <p:txBody>
          <a:bodyP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7" name="Rectangle 2"/>
          <p:cNvSpPr>
            <a:spLocks noGrp="1" noChangeArrowheads="1"/>
          </p:cNvSpPr>
          <p:nvPr>
            <p:ph type="title" idx="4294967295"/>
          </p:nvPr>
        </p:nvSpPr>
        <p:spPr>
          <a:xfrm>
            <a:off x="457200" y="457200"/>
            <a:ext cx="8686800" cy="533400"/>
          </a:xfrm>
        </p:spPr>
        <p:txBody>
          <a:bodyPr rtlCol="0">
            <a:normAutofit fontScale="90000"/>
          </a:bodyPr>
          <a:lstStyle/>
          <a:p>
            <a:pPr eaLnBrk="1" fontAlgn="auto" hangingPunct="1">
              <a:spcAft>
                <a:spcPts val="0"/>
              </a:spcAft>
              <a:defRPr/>
            </a:pPr>
            <a:r>
              <a:rPr lang="en-US" sz="4000" dirty="0" smtClean="0">
                <a:latin typeface="Times New Roman" charset="0"/>
                <a:ea typeface="+mj-ea"/>
                <a:cs typeface="+mj-cs"/>
              </a:rPr>
              <a:t>The </a:t>
            </a:r>
            <a:r>
              <a:rPr lang="en-US" sz="3800" dirty="0" smtClean="0">
                <a:latin typeface="Courier New" charset="0"/>
                <a:ea typeface="+mj-ea"/>
                <a:cs typeface="+mj-cs"/>
              </a:rPr>
              <a:t>Rational</a:t>
            </a:r>
            <a:r>
              <a:rPr lang="en-US" sz="4000" dirty="0" smtClean="0">
                <a:latin typeface="Times New Roman" charset="0"/>
                <a:ea typeface="+mj-ea"/>
                <a:cs typeface="+mj-cs"/>
              </a:rPr>
              <a:t> Class</a:t>
            </a:r>
            <a:br>
              <a:rPr lang="en-US" sz="4000" dirty="0" smtClean="0">
                <a:latin typeface="Times New Roman" charset="0"/>
                <a:ea typeface="+mj-ea"/>
                <a:cs typeface="+mj-cs"/>
              </a:rPr>
            </a:br>
            <a:endParaRPr lang="en-US" sz="2800" dirty="0" smtClean="0">
              <a:latin typeface="Times New Roman" charset="0"/>
              <a:ea typeface="+mj-ea"/>
              <a:cs typeface="+mj-cs"/>
            </a:endParaRPr>
          </a:p>
        </p:txBody>
      </p:sp>
      <p:sp>
        <p:nvSpPr>
          <p:cNvPr id="77827" name="Slide Number Placeholder 4"/>
          <p:cNvSpPr txBox="1">
            <a:spLocks noGrp="1"/>
          </p:cNvSpPr>
          <p:nvPr/>
        </p:nvSpPr>
        <p:spPr bwMode="auto">
          <a:xfrm>
            <a:off x="6553200" y="6399213"/>
            <a:ext cx="1905000" cy="457200"/>
          </a:xfrm>
          <a:prstGeom prst="rect">
            <a:avLst/>
          </a:prstGeom>
          <a:noFill/>
          <a:ln w="9525">
            <a:noFill/>
            <a:miter lim="800000"/>
            <a:headEnd/>
            <a:tailEnd/>
          </a:ln>
        </p:spPr>
        <p:txBody>
          <a:bodyPr wrap="none" lIns="92075" tIns="46038" rIns="92075" bIns="46038" anchor="ctr"/>
          <a:lstStyle/>
          <a:p>
            <a:pPr algn="r"/>
            <a:fld id="{906A98AA-BBC4-4700-8949-B59018BF9F57}" type="slidenum">
              <a:rPr lang="en-US" sz="1400"/>
              <a:pPr algn="r"/>
              <a:t>27</a:t>
            </a:fld>
            <a:endParaRPr lang="en-US" sz="1400"/>
          </a:p>
        </p:txBody>
      </p:sp>
      <p:sp>
        <p:nvSpPr>
          <p:cNvPr id="430083" name="AutoShape 3">
            <a:hlinkClick r:id="" action="ppaction://noaction" highlightClick="1"/>
          </p:cNvPr>
          <p:cNvSpPr>
            <a:spLocks noChangeArrowheads="1"/>
          </p:cNvSpPr>
          <p:nvPr/>
        </p:nvSpPr>
        <p:spPr bwMode="auto">
          <a:xfrm>
            <a:off x="1422790" y="5925325"/>
            <a:ext cx="1828800" cy="533400"/>
          </a:xfrm>
          <a:prstGeom prst="actionButtonBlank">
            <a:avLst/>
          </a:prstGeom>
          <a:solidFill>
            <a:schemeClr val="tx1"/>
          </a:solidFill>
          <a:ln w="19050">
            <a:noFill/>
            <a:miter lim="800000"/>
            <a:headEnd type="none" w="sm" len="sm"/>
            <a:tailEnd type="none" w="sm" len="sm"/>
          </a:ln>
          <a:effectLst>
            <a:prstShdw prst="shdw17" dist="17961" dir="2700000">
              <a:srgbClr val="808080"/>
            </a:prstShdw>
          </a:effectLst>
        </p:spPr>
        <p:txBody>
          <a:bodyPr wrap="none" anchor="ctr"/>
          <a:lstStyle/>
          <a:p>
            <a:pPr algn="ctr"/>
            <a:r>
              <a:rPr lang="en-US" dirty="0">
                <a:solidFill>
                  <a:schemeClr val="accent1"/>
                </a:solidFill>
                <a:latin typeface="Book Antiqua" pitchFamily="18" charset="0"/>
                <a:hlinkClick r:id="rId3"/>
              </a:rPr>
              <a:t>Rational</a:t>
            </a:r>
            <a:endParaRPr lang="en-US" dirty="0">
              <a:solidFill>
                <a:schemeClr val="accent1"/>
              </a:solidFill>
            </a:endParaRPr>
          </a:p>
        </p:txBody>
      </p:sp>
      <p:sp>
        <p:nvSpPr>
          <p:cNvPr id="430085" name="AutoShape 5">
            <a:hlinkClick r:id="" action="ppaction://noaction" highlightClick="1"/>
          </p:cNvPr>
          <p:cNvSpPr>
            <a:spLocks noChangeArrowheads="1"/>
          </p:cNvSpPr>
          <p:nvPr/>
        </p:nvSpPr>
        <p:spPr bwMode="auto">
          <a:xfrm>
            <a:off x="4648810" y="5925325"/>
            <a:ext cx="2590800" cy="533400"/>
          </a:xfrm>
          <a:prstGeom prst="actionButtonBlank">
            <a:avLst/>
          </a:prstGeom>
          <a:solidFill>
            <a:schemeClr val="tx1"/>
          </a:solidFill>
          <a:ln w="19050">
            <a:noFill/>
            <a:miter lim="800000"/>
            <a:headEnd type="none" w="sm" len="sm"/>
            <a:tailEnd type="none" w="sm" len="sm"/>
          </a:ln>
          <a:effectLst>
            <a:prstShdw prst="shdw17" dist="17961" dir="2700000">
              <a:srgbClr val="808080"/>
            </a:prstShdw>
          </a:effectLst>
        </p:spPr>
        <p:txBody>
          <a:bodyPr wrap="none" anchor="ctr"/>
          <a:lstStyle/>
          <a:p>
            <a:pPr algn="ctr"/>
            <a:r>
              <a:rPr lang="en-US" dirty="0">
                <a:solidFill>
                  <a:schemeClr val="accent1"/>
                </a:solidFill>
                <a:latin typeface="Book Antiqua" pitchFamily="18" charset="0"/>
                <a:hlinkClick r:id="rId4"/>
              </a:rPr>
              <a:t>TestRationalClass</a:t>
            </a:r>
            <a:endParaRPr lang="en-US" dirty="0">
              <a:solidFill>
                <a:schemeClr val="accent1"/>
              </a:solidFill>
            </a:endParaRPr>
          </a:p>
        </p:txBody>
      </p:sp>
      <p:sp>
        <p:nvSpPr>
          <p:cNvPr id="77831" name="Rectangle 6"/>
          <p:cNvSpPr>
            <a:spLocks noChangeArrowheads="1"/>
          </p:cNvSpPr>
          <p:nvPr/>
        </p:nvSpPr>
        <p:spPr bwMode="auto">
          <a:xfrm>
            <a:off x="2141538" y="2312988"/>
            <a:ext cx="9144000" cy="0"/>
          </a:xfrm>
          <a:prstGeom prst="rect">
            <a:avLst/>
          </a:prstGeom>
          <a:noFill/>
          <a:ln w="12700">
            <a:noFill/>
            <a:miter lim="800000"/>
            <a:headEnd type="none" w="sm" len="sm"/>
            <a:tailEnd type="none" w="sm" len="sm"/>
          </a:ln>
        </p:spPr>
        <p:txBody>
          <a:bodyPr>
            <a:spAutoFit/>
          </a:bodyPr>
          <a:lstStyle/>
          <a:p>
            <a:endParaRPr lang="en-US"/>
          </a:p>
        </p:txBody>
      </p:sp>
      <p:graphicFrame>
        <p:nvGraphicFramePr>
          <p:cNvPr id="77832" name="Object 7"/>
          <p:cNvGraphicFramePr>
            <a:graphicFrameLocks noChangeAspect="1"/>
          </p:cNvGraphicFramePr>
          <p:nvPr/>
        </p:nvGraphicFramePr>
        <p:xfrm>
          <a:off x="152400" y="1273175"/>
          <a:ext cx="8766175" cy="4441825"/>
        </p:xfrm>
        <a:graphic>
          <a:graphicData uri="http://schemas.openxmlformats.org/presentationml/2006/ole">
            <mc:AlternateContent xmlns:mc="http://schemas.openxmlformats.org/markup-compatibility/2006">
              <mc:Choice xmlns:v="urn:schemas-microsoft-com:vml" Requires="v">
                <p:oleObj spid="_x0000_s396300" name="Picture" r:id="rId5" imgW="4404360" imgH="2226564" progId="Word.Picture.8">
                  <p:embed/>
                </p:oleObj>
              </mc:Choice>
              <mc:Fallback>
                <p:oleObj name="Picture" r:id="rId5" imgW="4404360" imgH="2226564" progId="Word.Picture.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73175"/>
                        <a:ext cx="8766175" cy="4441825"/>
                      </a:xfrm>
                      <a:prstGeom prst="rect">
                        <a:avLst/>
                      </a:prstGeom>
                      <a:solidFill>
                        <a:schemeClr val="tx1"/>
                      </a:solidFill>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588681A6-CAFB-4B15-B73D-81197155E3E3}" type="slidenum">
              <a:rPr lang="en-US" sz="1400">
                <a:solidFill>
                  <a:schemeClr val="tx1"/>
                </a:solidFill>
              </a:rPr>
              <a:pPr/>
              <a:t>3</a:t>
            </a:fld>
            <a:endParaRPr lang="en-US" sz="1400">
              <a:solidFill>
                <a:schemeClr val="tx1"/>
              </a:solidFill>
            </a:endParaRPr>
          </a:p>
        </p:txBody>
      </p:sp>
      <p:sp>
        <p:nvSpPr>
          <p:cNvPr id="1032" name="Rectangle 18"/>
          <p:cNvSpPr>
            <a:spLocks noGrp="1" noChangeArrowheads="1"/>
          </p:cNvSpPr>
          <p:nvPr>
            <p:ph type="title" idx="4294967295"/>
          </p:nvPr>
        </p:nvSpPr>
        <p:spPr>
          <a:xfrm>
            <a:off x="533400" y="152400"/>
            <a:ext cx="8610600" cy="533400"/>
          </a:xfrm>
        </p:spPr>
        <p:txBody>
          <a:bodyPr rtlCol="0">
            <a:normAutofit fontScale="90000"/>
          </a:bodyPr>
          <a:lstStyle/>
          <a:p>
            <a:pPr eaLnBrk="1" fontAlgn="auto" hangingPunct="1">
              <a:spcAft>
                <a:spcPts val="0"/>
              </a:spcAft>
              <a:defRPr/>
            </a:pPr>
            <a:r>
              <a:rPr lang="en-US" sz="4000" smtClean="0">
                <a:latin typeface="Times New Roman" charset="0"/>
                <a:ea typeface="+mj-ea"/>
                <a:cs typeface="+mj-cs"/>
              </a:rPr>
              <a:t>Abstract Classes and Abstract Methods</a:t>
            </a:r>
          </a:p>
        </p:txBody>
      </p:sp>
      <p:sp>
        <p:nvSpPr>
          <p:cNvPr id="21507" name="Rectangle 9"/>
          <p:cNvSpPr>
            <a:spLocks noChangeArrowheads="1"/>
          </p:cNvSpPr>
          <p:nvPr/>
        </p:nvSpPr>
        <p:spPr bwMode="auto">
          <a:xfrm>
            <a:off x="0" y="1463675"/>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21508" name="Rectangle 11"/>
          <p:cNvSpPr>
            <a:spLocks noChangeArrowheads="1"/>
          </p:cNvSpPr>
          <p:nvPr/>
        </p:nvSpPr>
        <p:spPr bwMode="auto">
          <a:xfrm>
            <a:off x="0" y="1463675"/>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21509" name="Rectangle 16"/>
          <p:cNvSpPr>
            <a:spLocks noChangeArrowheads="1"/>
          </p:cNvSpPr>
          <p:nvPr/>
        </p:nvSpPr>
        <p:spPr bwMode="auto">
          <a:xfrm>
            <a:off x="0" y="1433513"/>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348179" name="AutoShape 19">
            <a:hlinkClick r:id="" action="ppaction://noaction" highlightClick="1"/>
          </p:cNvPr>
          <p:cNvSpPr>
            <a:spLocks noChangeArrowheads="1"/>
          </p:cNvSpPr>
          <p:nvPr/>
        </p:nvSpPr>
        <p:spPr bwMode="auto">
          <a:xfrm>
            <a:off x="7162800" y="1219200"/>
            <a:ext cx="1981200" cy="457200"/>
          </a:xfrm>
          <a:prstGeom prst="actionButtonBlank">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algn="ctr"/>
            <a:r>
              <a:rPr lang="en-US" sz="1800">
                <a:solidFill>
                  <a:schemeClr val="accent1"/>
                </a:solidFill>
                <a:latin typeface="Book Antiqua" pitchFamily="18" charset="0"/>
                <a:ea typeface="MS PGothic" pitchFamily="34" charset="-128"/>
                <a:hlinkClick r:id="rId3"/>
              </a:rPr>
              <a:t>GeometricObject</a:t>
            </a:r>
            <a:endParaRPr lang="en-US" sz="1800" dirty="0">
              <a:solidFill>
                <a:schemeClr val="accent1"/>
              </a:solidFill>
              <a:ea typeface="MS PGothic" pitchFamily="34" charset="-128"/>
            </a:endParaRPr>
          </a:p>
        </p:txBody>
      </p:sp>
      <p:sp>
        <p:nvSpPr>
          <p:cNvPr id="348180" name="AutoShape 20">
            <a:hlinkClick r:id="rId4" highlightClick="1"/>
          </p:cNvPr>
          <p:cNvSpPr>
            <a:spLocks noChangeArrowheads="1"/>
          </p:cNvSpPr>
          <p:nvPr/>
        </p:nvSpPr>
        <p:spPr bwMode="auto">
          <a:xfrm>
            <a:off x="7162800" y="1905000"/>
            <a:ext cx="1066800" cy="457200"/>
          </a:xfrm>
          <a:prstGeom prst="actionButtonBlank">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algn="ctr"/>
            <a:r>
              <a:rPr lang="en-US" sz="1800" dirty="0">
                <a:solidFill>
                  <a:schemeClr val="accent1"/>
                </a:solidFill>
                <a:latin typeface="Book Antiqua" pitchFamily="18" charset="0"/>
                <a:ea typeface="MS PGothic" pitchFamily="34" charset="-128"/>
                <a:hlinkClick r:id="rId5"/>
              </a:rPr>
              <a:t>Circle</a:t>
            </a:r>
            <a:endParaRPr lang="en-US" sz="1800" dirty="0">
              <a:solidFill>
                <a:schemeClr val="accent1"/>
              </a:solidFill>
              <a:ea typeface="MS PGothic" pitchFamily="34" charset="-128"/>
            </a:endParaRPr>
          </a:p>
        </p:txBody>
      </p:sp>
      <p:sp>
        <p:nvSpPr>
          <p:cNvPr id="348181" name="AutoShape 21">
            <a:hlinkClick r:id="rId6" highlightClick="1"/>
          </p:cNvPr>
          <p:cNvSpPr>
            <a:spLocks noChangeArrowheads="1"/>
          </p:cNvSpPr>
          <p:nvPr/>
        </p:nvSpPr>
        <p:spPr bwMode="auto">
          <a:xfrm>
            <a:off x="7162800" y="2667000"/>
            <a:ext cx="1295400" cy="457200"/>
          </a:xfrm>
          <a:prstGeom prst="actionButtonBlank">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algn="ctr"/>
            <a:r>
              <a:rPr lang="en-US" sz="1800" dirty="0">
                <a:solidFill>
                  <a:schemeClr val="accent1"/>
                </a:solidFill>
                <a:latin typeface="Book Antiqua" pitchFamily="18" charset="0"/>
                <a:ea typeface="MS PGothic" pitchFamily="34" charset="-128"/>
                <a:hlinkClick r:id="rId7"/>
              </a:rPr>
              <a:t>Rectangle</a:t>
            </a:r>
            <a:endParaRPr lang="en-US" sz="1800" dirty="0">
              <a:solidFill>
                <a:schemeClr val="accent1"/>
              </a:solidFill>
              <a:ea typeface="MS PGothic" pitchFamily="34" charset="-128"/>
            </a:endParaRPr>
          </a:p>
        </p:txBody>
      </p:sp>
      <p:sp>
        <p:nvSpPr>
          <p:cNvPr id="21513" name="Rectangle 25"/>
          <p:cNvSpPr>
            <a:spLocks noChangeArrowheads="1"/>
          </p:cNvSpPr>
          <p:nvPr/>
        </p:nvSpPr>
        <p:spPr bwMode="auto">
          <a:xfrm>
            <a:off x="0" y="1152525"/>
            <a:ext cx="9144000" cy="0"/>
          </a:xfrm>
          <a:prstGeom prst="rect">
            <a:avLst/>
          </a:prstGeom>
          <a:noFill/>
          <a:ln w="12700">
            <a:noFill/>
            <a:miter lim="800000"/>
            <a:headEnd type="none" w="sm" len="sm"/>
            <a:tailEnd type="none" w="sm" len="sm"/>
          </a:ln>
        </p:spPr>
        <p:txBody>
          <a:bodyPr wrap="none" anchor="ctr">
            <a:spAutoFit/>
          </a:bodyPr>
          <a:lstStyle/>
          <a:p>
            <a:endParaRPr lang="en-US"/>
          </a:p>
        </p:txBody>
      </p:sp>
      <p:graphicFrame>
        <p:nvGraphicFramePr>
          <p:cNvPr id="21514" name="Object 1"/>
          <p:cNvGraphicFramePr>
            <a:graphicFrameLocks noChangeAspect="1"/>
          </p:cNvGraphicFramePr>
          <p:nvPr/>
        </p:nvGraphicFramePr>
        <p:xfrm>
          <a:off x="304800" y="838200"/>
          <a:ext cx="6705600" cy="5475288"/>
        </p:xfrm>
        <a:graphic>
          <a:graphicData uri="http://schemas.openxmlformats.org/presentationml/2006/ole">
            <mc:AlternateContent xmlns:mc="http://schemas.openxmlformats.org/markup-compatibility/2006">
              <mc:Choice xmlns:v="urn:schemas-microsoft-com:vml" Requires="v">
                <p:oleObj spid="_x0000_s385035" name="Document" r:id="rId8" imgW="5536996" imgH="4521034" progId="Word.Document.12">
                  <p:embed/>
                </p:oleObj>
              </mc:Choice>
              <mc:Fallback>
                <p:oleObj name="Document" r:id="rId8" imgW="5536996" imgH="4521034" progId="Word.Document.12">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838200"/>
                        <a:ext cx="6705600" cy="547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82" name="AutoShape 22">
            <a:hlinkClick r:id="" action="ppaction://noaction" highlightClick="1"/>
          </p:cNvPr>
          <p:cNvSpPr>
            <a:spLocks noChangeArrowheads="1"/>
          </p:cNvSpPr>
          <p:nvPr/>
        </p:nvSpPr>
        <p:spPr bwMode="auto">
          <a:xfrm>
            <a:off x="6705600" y="4495800"/>
            <a:ext cx="2438400" cy="457200"/>
          </a:xfrm>
          <a:prstGeom prst="actionButtonBlank">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algn="ctr"/>
            <a:r>
              <a:rPr lang="en-US" sz="1800" dirty="0">
                <a:solidFill>
                  <a:schemeClr val="accent1"/>
                </a:solidFill>
                <a:latin typeface="Book Antiqua" pitchFamily="18" charset="0"/>
                <a:ea typeface="MS PGothic" pitchFamily="34" charset="-128"/>
                <a:hlinkClick r:id="rId10"/>
              </a:rPr>
              <a:t>TestGometricObject</a:t>
            </a:r>
            <a:endParaRPr lang="en-US" sz="1800" dirty="0">
              <a:solidFill>
                <a:schemeClr val="accent1"/>
              </a:solidFill>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What</a:t>
            </a:r>
            <a:r>
              <a:rPr lang="en-US" altLang="en-US" smtClean="0"/>
              <a:t>’</a:t>
            </a:r>
            <a:r>
              <a:rPr lang="en-US" smtClean="0"/>
              <a:t>s an abstract class?</a:t>
            </a:r>
          </a:p>
        </p:txBody>
      </p:sp>
      <p:sp>
        <p:nvSpPr>
          <p:cNvPr id="22530" name="Content Placeholder 2"/>
          <p:cNvSpPr>
            <a:spLocks noGrp="1"/>
          </p:cNvSpPr>
          <p:nvPr>
            <p:ph idx="1"/>
          </p:nvPr>
        </p:nvSpPr>
        <p:spPr/>
        <p:txBody>
          <a:bodyPr/>
          <a:lstStyle/>
          <a:p>
            <a:pPr eaLnBrk="1" hangingPunct="1"/>
            <a:r>
              <a:rPr lang="en-US" smtClean="0"/>
              <a:t>It is a special kind of class solely used for sharing/reusing data/behavior for subclasses</a:t>
            </a:r>
          </a:p>
          <a:p>
            <a:pPr eaLnBrk="1" hangingPunct="1"/>
            <a:r>
              <a:rPr lang="en-US" smtClean="0"/>
              <a:t>Difference from the classes you have seen so far</a:t>
            </a:r>
          </a:p>
          <a:p>
            <a:pPr lvl="1" eaLnBrk="1" hangingPunct="1"/>
            <a:r>
              <a:rPr lang="en-US" smtClean="0"/>
              <a:t>Cannot be </a:t>
            </a:r>
            <a:r>
              <a:rPr lang="en-US" altLang="en-US" smtClean="0"/>
              <a:t>“</a:t>
            </a:r>
            <a:r>
              <a:rPr lang="en-US" altLang="ja-JP" smtClean="0"/>
              <a:t>newed</a:t>
            </a:r>
            <a:r>
              <a:rPr lang="en-US" altLang="en-US" smtClean="0"/>
              <a:t>”</a:t>
            </a:r>
            <a:r>
              <a:rPr lang="en-US" altLang="ja-JP" smtClean="0"/>
              <a:t>. </a:t>
            </a:r>
          </a:p>
          <a:p>
            <a:pPr lvl="1" eaLnBrk="1" hangingPunct="1"/>
            <a:r>
              <a:rPr lang="en-US" smtClean="0"/>
              <a:t>Can own </a:t>
            </a:r>
            <a:r>
              <a:rPr lang="en-US" altLang="en-US" smtClean="0"/>
              <a:t>“</a:t>
            </a:r>
            <a:r>
              <a:rPr lang="en-US" smtClean="0"/>
              <a:t>abstract methods</a:t>
            </a:r>
            <a:r>
              <a:rPr lang="en-US" altLang="en-US" smtClean="0"/>
              <a:t>”</a:t>
            </a:r>
            <a:r>
              <a:rPr lang="en-US" smtClean="0"/>
              <a:t>. </a:t>
            </a:r>
          </a:p>
          <a:p>
            <a:pPr eaLnBrk="1" hangingPunct="1"/>
            <a:r>
              <a:rPr lang="en-US" smtClean="0"/>
              <a:t>Analogy:</a:t>
            </a:r>
          </a:p>
          <a:p>
            <a:pPr lvl="1" eaLnBrk="1" hangingPunct="1"/>
            <a:r>
              <a:rPr lang="en-US" smtClean="0"/>
              <a:t>Special molds used to make other molds not to make cakes</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E8C1317B-9D69-41F6-8922-ADC4DDEE7440}" type="slidenum">
              <a:rPr lang="en-US"/>
              <a:pPr/>
              <a:t>4</a:t>
            </a:fld>
            <a:endParaRPr lang="en-US"/>
          </a:p>
        </p:txBody>
      </p:sp>
      <p:pic>
        <p:nvPicPr>
          <p:cNvPr id="22532" name="Picture 4"/>
          <p:cNvPicPr>
            <a:picLocks noChangeAspect="1"/>
          </p:cNvPicPr>
          <p:nvPr/>
        </p:nvPicPr>
        <p:blipFill>
          <a:blip r:embed="rId2" cstate="print"/>
          <a:srcRect/>
          <a:stretch>
            <a:fillRect/>
          </a:stretch>
        </p:blipFill>
        <p:spPr bwMode="auto">
          <a:xfrm>
            <a:off x="5715000" y="4191000"/>
            <a:ext cx="1049338" cy="990600"/>
          </a:xfrm>
          <a:prstGeom prst="rect">
            <a:avLst/>
          </a:prstGeom>
          <a:noFill/>
          <a:ln w="9525">
            <a:noFill/>
            <a:miter lim="800000"/>
            <a:headEnd/>
            <a:tailEnd/>
          </a:ln>
        </p:spPr>
      </p:pic>
      <p:pic>
        <p:nvPicPr>
          <p:cNvPr id="22533" name="Picture 5"/>
          <p:cNvPicPr>
            <a:picLocks noChangeAspect="1"/>
          </p:cNvPicPr>
          <p:nvPr/>
        </p:nvPicPr>
        <p:blipFill>
          <a:blip r:embed="rId3" cstate="print"/>
          <a:srcRect/>
          <a:stretch>
            <a:fillRect/>
          </a:stretch>
        </p:blipFill>
        <p:spPr bwMode="auto">
          <a:xfrm>
            <a:off x="7239000" y="4191000"/>
            <a:ext cx="1271588" cy="954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What</a:t>
            </a:r>
            <a:r>
              <a:rPr lang="en-US" altLang="en-US" smtClean="0"/>
              <a:t>’</a:t>
            </a:r>
            <a:r>
              <a:rPr lang="en-US" smtClean="0"/>
              <a:t>s an abstract method?</a:t>
            </a:r>
          </a:p>
        </p:txBody>
      </p:sp>
      <p:sp>
        <p:nvSpPr>
          <p:cNvPr id="23554" name="Content Placeholder 2"/>
          <p:cNvSpPr>
            <a:spLocks noGrp="1"/>
          </p:cNvSpPr>
          <p:nvPr>
            <p:ph idx="1"/>
          </p:nvPr>
        </p:nvSpPr>
        <p:spPr/>
        <p:txBody>
          <a:bodyPr/>
          <a:lstStyle/>
          <a:p>
            <a:pPr eaLnBrk="1" hangingPunct="1"/>
            <a:r>
              <a:rPr lang="en-US" smtClean="0"/>
              <a:t>We need </a:t>
            </a:r>
            <a:r>
              <a:rPr lang="en-US" altLang="en-US" smtClean="0"/>
              <a:t>“</a:t>
            </a:r>
            <a:r>
              <a:rPr lang="en-US" smtClean="0"/>
              <a:t>abstract classes</a:t>
            </a:r>
            <a:r>
              <a:rPr lang="en-US" altLang="en-US" smtClean="0"/>
              <a:t>”</a:t>
            </a:r>
            <a:r>
              <a:rPr lang="en-US" smtClean="0"/>
              <a:t> for reusing data/behavior for subclasses.</a:t>
            </a:r>
          </a:p>
          <a:p>
            <a:pPr eaLnBrk="1" hangingPunct="1"/>
            <a:r>
              <a:rPr lang="en-US" smtClean="0"/>
              <a:t>Often we only say what a method looks like and don</a:t>
            </a:r>
            <a:r>
              <a:rPr lang="en-US" altLang="en-US" smtClean="0"/>
              <a:t>’</a:t>
            </a:r>
            <a:r>
              <a:rPr lang="en-US" smtClean="0"/>
              <a:t>t provide any definition</a:t>
            </a:r>
          </a:p>
          <a:p>
            <a:pPr lvl="1" eaLnBrk="1" hangingPunct="1"/>
            <a:r>
              <a:rPr lang="en-US" smtClean="0"/>
              <a:t>No need </a:t>
            </a:r>
            <a:r>
              <a:rPr lang="en-US" smtClean="0">
                <a:sym typeface="Wingdings" pitchFamily="2" charset="2"/>
              </a:rPr>
              <a:t> subclass will and must override</a:t>
            </a:r>
            <a:endParaRPr lang="en-US" smtClean="0"/>
          </a:p>
          <a:p>
            <a:pPr lvl="1" eaLnBrk="1" hangingPunct="1"/>
            <a:r>
              <a:rPr lang="en-US" smtClean="0"/>
              <a:t>Impossible </a:t>
            </a:r>
            <a:r>
              <a:rPr lang="en-US" smtClean="0">
                <a:sym typeface="Wingdings" pitchFamily="2" charset="2"/>
              </a:rPr>
              <a:t> depends on what subclass does</a:t>
            </a:r>
          </a:p>
          <a:p>
            <a:pPr eaLnBrk="1" hangingPunct="1"/>
            <a:r>
              <a:rPr lang="en-US" smtClean="0">
                <a:sym typeface="Wingdings" pitchFamily="2" charset="2"/>
              </a:rPr>
              <a:t>Such methods are </a:t>
            </a:r>
            <a:r>
              <a:rPr lang="en-US" altLang="en-US" smtClean="0">
                <a:sym typeface="Wingdings" pitchFamily="2" charset="2"/>
              </a:rPr>
              <a:t>“</a:t>
            </a:r>
            <a:r>
              <a:rPr lang="en-US" smtClean="0">
                <a:sym typeface="Wingdings" pitchFamily="2" charset="2"/>
              </a:rPr>
              <a:t>abstract</a:t>
            </a:r>
            <a:r>
              <a:rPr lang="en-US" altLang="en-US" smtClean="0">
                <a:sym typeface="Wingdings" pitchFamily="2" charset="2"/>
              </a:rPr>
              <a:t>”</a:t>
            </a:r>
            <a:r>
              <a:rPr lang="en-US" smtClean="0">
                <a:sym typeface="Wingdings" pitchFamily="2" charset="2"/>
              </a:rPr>
              <a:t> methods with the </a:t>
            </a:r>
            <a:r>
              <a:rPr lang="en-US" sz="2400" smtClean="0">
                <a:latin typeface="Courier" pitchFamily="1" charset="0"/>
                <a:sym typeface="Wingdings" pitchFamily="2" charset="2"/>
              </a:rPr>
              <a:t>abstract</a:t>
            </a:r>
            <a:r>
              <a:rPr lang="en-US" sz="2400" smtClean="0">
                <a:sym typeface="Wingdings" pitchFamily="2" charset="2"/>
              </a:rPr>
              <a:t> </a:t>
            </a:r>
            <a:r>
              <a:rPr lang="en-US" smtClean="0">
                <a:sym typeface="Wingdings" pitchFamily="2" charset="2"/>
              </a:rPr>
              <a:t>modifier.</a:t>
            </a:r>
            <a:endParaRPr lang="en-US" smtClean="0"/>
          </a:p>
          <a:p>
            <a:pPr lvl="1" eaLnBrk="1" hangingPunct="1"/>
            <a:endParaRPr lang="en-US"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A311060-CA4E-42C4-803A-B84D9FCF9F69}" type="slidenum">
              <a:rPr lang="en-US"/>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Interesting facts</a:t>
            </a:r>
          </a:p>
        </p:txBody>
      </p:sp>
      <p:sp>
        <p:nvSpPr>
          <p:cNvPr id="24578" name="Content Placeholder 2"/>
          <p:cNvSpPr>
            <a:spLocks noGrp="1"/>
          </p:cNvSpPr>
          <p:nvPr>
            <p:ph idx="1"/>
          </p:nvPr>
        </p:nvSpPr>
        <p:spPr/>
        <p:txBody>
          <a:bodyPr/>
          <a:lstStyle/>
          <a:p>
            <a:pPr eaLnBrk="1" hangingPunct="1"/>
            <a:r>
              <a:rPr lang="en-US" sz="2800" dirty="0" smtClean="0"/>
              <a:t>Only abstract class can have abstract methods, regular class cannot.</a:t>
            </a:r>
          </a:p>
          <a:p>
            <a:pPr eaLnBrk="1" hangingPunct="1"/>
            <a:r>
              <a:rPr lang="en-US" sz="2800" dirty="0" smtClean="0"/>
              <a:t>Abstract classes don</a:t>
            </a:r>
            <a:r>
              <a:rPr lang="en-US" altLang="en-US" sz="2800" dirty="0" smtClean="0"/>
              <a:t>’</a:t>
            </a:r>
            <a:r>
              <a:rPr lang="en-US" sz="2800" dirty="0" smtClean="0"/>
              <a:t>t have to have abstract methods.</a:t>
            </a:r>
          </a:p>
          <a:p>
            <a:pPr eaLnBrk="1" hangingPunct="1"/>
            <a:r>
              <a:rPr lang="en-US" sz="2800" dirty="0" smtClean="0"/>
              <a:t>Subclasses must provide definitions for all abstract methods in parents unless themselves are abstract</a:t>
            </a:r>
          </a:p>
          <a:p>
            <a:pPr eaLnBrk="1" hangingPunct="1"/>
            <a:r>
              <a:rPr lang="en-US" sz="2800" dirty="0" smtClean="0"/>
              <a:t>Subclass can be abstract and its parent can be concrete.</a:t>
            </a:r>
          </a:p>
          <a:p>
            <a:pPr eaLnBrk="1" hangingPunct="1"/>
            <a:r>
              <a:rPr lang="en-US" sz="2800" dirty="0" smtClean="0">
                <a:sym typeface="Wingdings" pitchFamily="2" charset="2"/>
              </a:rPr>
              <a:t>Subclass can override a concrete method as abstract </a:t>
            </a:r>
          </a:p>
          <a:p>
            <a:pPr eaLnBrk="1" hangingPunct="1"/>
            <a:endParaRPr lang="en-US" sz="2800" dirty="0" smtClean="0">
              <a:sym typeface="Wingdings" pitchFamily="2" charset="2"/>
            </a:endParaRPr>
          </a:p>
          <a:p>
            <a:pPr eaLnBrk="1" hangingPunct="1"/>
            <a:endParaRPr lang="en-US" sz="2800" dirty="0" smtClean="0"/>
          </a:p>
          <a:p>
            <a:pPr eaLnBrk="1" hangingPunct="1"/>
            <a:endParaRPr lang="en-US" sz="28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5AD2871-9CB4-413E-B5F7-FEBC98491080}" type="slidenum">
              <a:rPr lang="en-US"/>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152400" y="152400"/>
            <a:ext cx="8991600" cy="1047750"/>
          </a:xfrm>
        </p:spPr>
        <p:txBody>
          <a:bodyPr rtlCol="0">
            <a:normAutofit fontScale="90000"/>
          </a:bodyPr>
          <a:lstStyle/>
          <a:p>
            <a:pPr eaLnBrk="1" fontAlgn="auto" hangingPunct="1">
              <a:spcAft>
                <a:spcPts val="0"/>
              </a:spcAft>
              <a:defRPr/>
            </a:pPr>
            <a:r>
              <a:rPr lang="en-US" smtClean="0">
                <a:latin typeface="Times New Roman" charset="0"/>
                <a:ea typeface="+mj-ea"/>
                <a:cs typeface="+mj-cs"/>
              </a:rPr>
              <a:t>The Abstract Calendar Class and Its GregorianCalendar subclass</a:t>
            </a:r>
          </a:p>
        </p:txBody>
      </p:sp>
      <p:sp>
        <p:nvSpPr>
          <p:cNvPr id="25602"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745BDAC0-741A-4CD6-8E0F-1961607EA638}" type="slidenum">
              <a:rPr lang="en-US" sz="1400">
                <a:solidFill>
                  <a:schemeClr val="tx1"/>
                </a:solidFill>
              </a:rPr>
              <a:pPr/>
              <a:t>7</a:t>
            </a:fld>
            <a:endParaRPr lang="en-US" sz="1400">
              <a:solidFill>
                <a:schemeClr val="tx1"/>
              </a:solidFill>
            </a:endParaRPr>
          </a:p>
        </p:txBody>
      </p:sp>
      <p:sp>
        <p:nvSpPr>
          <p:cNvPr id="25603" name="Rectangle 6"/>
          <p:cNvSpPr>
            <a:spLocks noChangeArrowheads="1"/>
          </p:cNvSpPr>
          <p:nvPr/>
        </p:nvSpPr>
        <p:spPr bwMode="auto">
          <a:xfrm>
            <a:off x="0" y="1919288"/>
            <a:ext cx="9144000" cy="0"/>
          </a:xfrm>
          <a:prstGeom prst="rect">
            <a:avLst/>
          </a:prstGeom>
          <a:noFill/>
          <a:ln w="12700">
            <a:noFill/>
            <a:miter lim="800000"/>
            <a:headEnd type="none" w="sm" len="sm"/>
            <a:tailEnd type="none" w="sm" len="sm"/>
          </a:ln>
        </p:spPr>
        <p:txBody>
          <a:bodyPr wrap="none" anchor="ctr">
            <a:spAutoFit/>
          </a:bodyPr>
          <a:lstStyle/>
          <a:p>
            <a:endParaRPr lang="en-US"/>
          </a:p>
        </p:txBody>
      </p:sp>
      <p:graphicFrame>
        <p:nvGraphicFramePr>
          <p:cNvPr id="25604" name="Object 1"/>
          <p:cNvGraphicFramePr>
            <a:graphicFrameLocks noChangeAspect="1"/>
          </p:cNvGraphicFramePr>
          <p:nvPr/>
        </p:nvGraphicFramePr>
        <p:xfrm>
          <a:off x="609600" y="1447800"/>
          <a:ext cx="7827963" cy="4953000"/>
        </p:xfrm>
        <a:graphic>
          <a:graphicData uri="http://schemas.openxmlformats.org/presentationml/2006/ole">
            <mc:AlternateContent xmlns:mc="http://schemas.openxmlformats.org/markup-compatibility/2006">
              <mc:Choice xmlns:v="urn:schemas-microsoft-com:vml" Requires="v">
                <p:oleObj spid="_x0000_s386059" name="Document" r:id="rId3" imgW="4736926" imgH="2997090" progId="Word.Document.12">
                  <p:embed/>
                </p:oleObj>
              </mc:Choice>
              <mc:Fallback>
                <p:oleObj name="Document" r:id="rId3" imgW="4736926" imgH="2997090"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7827963"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52400" y="152400"/>
            <a:ext cx="8991600" cy="1047750"/>
          </a:xfrm>
        </p:spPr>
        <p:txBody>
          <a:bodyPr rtlCol="0">
            <a:normAutofit fontScale="90000"/>
          </a:bodyPr>
          <a:lstStyle/>
          <a:p>
            <a:pPr eaLnBrk="1" fontAlgn="auto" hangingPunct="1">
              <a:spcAft>
                <a:spcPts val="0"/>
              </a:spcAft>
              <a:defRPr/>
            </a:pPr>
            <a:r>
              <a:rPr lang="en-US" smtClean="0">
                <a:latin typeface="Times New Roman" charset="0"/>
                <a:ea typeface="+mj-ea"/>
                <a:cs typeface="+mj-cs"/>
              </a:rPr>
              <a:t>The Abstract Calendar Class and Its GregorianCalendar subclass</a:t>
            </a:r>
          </a:p>
        </p:txBody>
      </p:sp>
      <p:sp>
        <p:nvSpPr>
          <p:cNvPr id="26626" name="Rectangle 3"/>
          <p:cNvSpPr>
            <a:spLocks noGrp="1" noChangeArrowheads="1"/>
          </p:cNvSpPr>
          <p:nvPr>
            <p:ph idx="1"/>
          </p:nvPr>
        </p:nvSpPr>
        <p:spPr>
          <a:xfrm>
            <a:off x="228600" y="1371600"/>
            <a:ext cx="8686800" cy="5029200"/>
          </a:xfrm>
        </p:spPr>
        <p:txBody>
          <a:bodyPr/>
          <a:lstStyle/>
          <a:p>
            <a:pPr eaLnBrk="1" hangingPunct="1"/>
            <a:r>
              <a:rPr lang="en-US" sz="2800" smtClean="0">
                <a:latin typeface="Times New Roman" pitchFamily="18" charset="0"/>
                <a:cs typeface="Times New Roman" pitchFamily="18" charset="0"/>
              </a:rPr>
              <a:t>An instance of </a:t>
            </a:r>
            <a:r>
              <a:rPr lang="en-US" sz="2800" u="sng" smtClean="0">
                <a:latin typeface="Times New Roman" pitchFamily="18" charset="0"/>
                <a:cs typeface="Times New Roman" pitchFamily="18" charset="0"/>
              </a:rPr>
              <a:t>java.util.Date</a:t>
            </a:r>
            <a:r>
              <a:rPr lang="en-US" sz="2800" smtClean="0">
                <a:latin typeface="Times New Roman" pitchFamily="18" charset="0"/>
                <a:cs typeface="Times New Roman" pitchFamily="18" charset="0"/>
              </a:rPr>
              <a:t> represents a specific instant in time with millisecond precision. </a:t>
            </a:r>
          </a:p>
          <a:p>
            <a:pPr eaLnBrk="1" hangingPunct="1"/>
            <a:r>
              <a:rPr lang="en-US" sz="2800" u="sng" smtClean="0">
                <a:latin typeface="Times New Roman" pitchFamily="18" charset="0"/>
                <a:cs typeface="Times New Roman" pitchFamily="18" charset="0"/>
              </a:rPr>
              <a:t>java.util.Calendar</a:t>
            </a:r>
            <a:r>
              <a:rPr lang="en-US" sz="2800" smtClean="0">
                <a:latin typeface="Times New Roman" pitchFamily="18" charset="0"/>
                <a:cs typeface="Times New Roman" pitchFamily="18" charset="0"/>
              </a:rPr>
              <a:t> is an abstract base class for extracting detailed information such as year, month, date, hour, minute and second from a </a:t>
            </a:r>
            <a:r>
              <a:rPr lang="en-US" sz="2800" u="sng" smtClean="0">
                <a:latin typeface="Times New Roman" pitchFamily="18" charset="0"/>
                <a:cs typeface="Times New Roman" pitchFamily="18" charset="0"/>
              </a:rPr>
              <a:t>Date</a:t>
            </a:r>
            <a:r>
              <a:rPr lang="en-US" sz="2800" smtClean="0">
                <a:latin typeface="Times New Roman" pitchFamily="18" charset="0"/>
                <a:cs typeface="Times New Roman" pitchFamily="18" charset="0"/>
              </a:rPr>
              <a:t> object. </a:t>
            </a:r>
          </a:p>
          <a:p>
            <a:pPr eaLnBrk="1" hangingPunct="1"/>
            <a:r>
              <a:rPr lang="en-US" sz="2800" smtClean="0">
                <a:latin typeface="Times New Roman" pitchFamily="18" charset="0"/>
                <a:cs typeface="Times New Roman" pitchFamily="18" charset="0"/>
              </a:rPr>
              <a:t>Subclasses of </a:t>
            </a:r>
            <a:r>
              <a:rPr lang="en-US" sz="2800" u="sng" smtClean="0">
                <a:latin typeface="Times New Roman" pitchFamily="18" charset="0"/>
                <a:cs typeface="Times New Roman" pitchFamily="18" charset="0"/>
              </a:rPr>
              <a:t>Calendar</a:t>
            </a:r>
            <a:r>
              <a:rPr lang="en-US" sz="2800" smtClean="0">
                <a:latin typeface="Times New Roman" pitchFamily="18" charset="0"/>
                <a:cs typeface="Times New Roman" pitchFamily="18" charset="0"/>
              </a:rPr>
              <a:t> can implement specific calendar systems such as Gregorian calendar, Lunar Calendar and Jewish calendar. </a:t>
            </a:r>
          </a:p>
          <a:p>
            <a:pPr eaLnBrk="1" hangingPunct="1"/>
            <a:r>
              <a:rPr lang="en-US" sz="2800" smtClean="0">
                <a:latin typeface="Times New Roman" pitchFamily="18" charset="0"/>
                <a:cs typeface="Times New Roman" pitchFamily="18" charset="0"/>
              </a:rPr>
              <a:t>Currently, </a:t>
            </a:r>
            <a:r>
              <a:rPr lang="en-US" sz="2800" u="sng" smtClean="0">
                <a:latin typeface="Times New Roman" pitchFamily="18" charset="0"/>
                <a:cs typeface="Times New Roman" pitchFamily="18" charset="0"/>
              </a:rPr>
              <a:t>java.util.GregorianCalendar</a:t>
            </a:r>
            <a:r>
              <a:rPr lang="en-US" sz="2800" smtClean="0">
                <a:latin typeface="Times New Roman" pitchFamily="18" charset="0"/>
                <a:cs typeface="Times New Roman" pitchFamily="18" charset="0"/>
              </a:rPr>
              <a:t> for the Gregorian calendar is supported in the Java API. </a:t>
            </a:r>
            <a:endParaRPr lang="en-US" sz="2800" smtClean="0">
              <a:latin typeface="Times New Roman" pitchFamily="18" charset="0"/>
            </a:endParaRPr>
          </a:p>
        </p:txBody>
      </p:sp>
      <p:sp>
        <p:nvSpPr>
          <p:cNvPr id="26627"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13765DF3-AB73-4239-925A-944C45487D2A}" type="slidenum">
              <a:rPr lang="en-US" sz="1400">
                <a:solidFill>
                  <a:schemeClr val="tx1"/>
                </a:solidFill>
              </a:rPr>
              <a:pPr/>
              <a:t>8</a:t>
            </a:fld>
            <a:endParaRPr lang="en-US" sz="14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52400" y="152400"/>
            <a:ext cx="8991600" cy="1047750"/>
          </a:xfrm>
          <a:noFill/>
        </p:spPr>
        <p:txBody>
          <a:bodyPr/>
          <a:lstStyle/>
          <a:p>
            <a:pPr eaLnBrk="1" hangingPunct="1"/>
            <a:r>
              <a:rPr lang="en-US" smtClean="0">
                <a:latin typeface="Times New Roman" pitchFamily="18" charset="0"/>
              </a:rPr>
              <a:t>The GregorianCalendar Class</a:t>
            </a:r>
          </a:p>
        </p:txBody>
      </p:sp>
      <p:sp>
        <p:nvSpPr>
          <p:cNvPr id="27650" name="Rectangle 3"/>
          <p:cNvSpPr>
            <a:spLocks noGrp="1" noChangeArrowheads="1"/>
          </p:cNvSpPr>
          <p:nvPr>
            <p:ph idx="1"/>
          </p:nvPr>
        </p:nvSpPr>
        <p:spPr>
          <a:xfrm>
            <a:off x="228600" y="1371600"/>
            <a:ext cx="8686800" cy="5029200"/>
          </a:xfrm>
        </p:spPr>
        <p:txBody>
          <a:bodyPr/>
          <a:lstStyle/>
          <a:p>
            <a:pPr marL="0" indent="0" eaLnBrk="1" hangingPunct="1">
              <a:buFont typeface="Monotype Sorts" pitchFamily="1" charset="2"/>
              <a:buNone/>
            </a:pPr>
            <a:r>
              <a:rPr lang="en-US" dirty="0" smtClean="0">
                <a:latin typeface="Times New Roman" pitchFamily="18" charset="0"/>
                <a:cs typeface="Times New Roman" pitchFamily="18" charset="0"/>
              </a:rPr>
              <a:t>You can use </a:t>
            </a:r>
            <a:r>
              <a:rPr lang="en-US" u="sng" dirty="0" smtClean="0">
                <a:latin typeface="Times New Roman" pitchFamily="18" charset="0"/>
                <a:cs typeface="Times New Roman" pitchFamily="18" charset="0"/>
              </a:rPr>
              <a:t>new </a:t>
            </a:r>
            <a:r>
              <a:rPr lang="en-US" u="sng" dirty="0" err="1" smtClean="0">
                <a:latin typeface="Times New Roman" pitchFamily="18" charset="0"/>
                <a:cs typeface="Times New Roman" pitchFamily="18" charset="0"/>
              </a:rPr>
              <a:t>GregorianCalendar</a:t>
            </a:r>
            <a:r>
              <a:rPr lang="en-US"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to construct a default </a:t>
            </a:r>
            <a:r>
              <a:rPr lang="en-US" u="sng" dirty="0" err="1" smtClean="0">
                <a:latin typeface="Times New Roman" pitchFamily="18" charset="0"/>
                <a:cs typeface="Times New Roman" pitchFamily="18" charset="0"/>
              </a:rPr>
              <a:t>GregorianCalendar</a:t>
            </a:r>
            <a:r>
              <a:rPr lang="en-US" dirty="0" smtClean="0">
                <a:latin typeface="Times New Roman" pitchFamily="18" charset="0"/>
                <a:cs typeface="Times New Roman" pitchFamily="18" charset="0"/>
              </a:rPr>
              <a:t> with the current time and use </a:t>
            </a:r>
            <a:r>
              <a:rPr lang="en-US" u="sng" dirty="0" smtClean="0">
                <a:latin typeface="Times New Roman" pitchFamily="18" charset="0"/>
                <a:cs typeface="Times New Roman" pitchFamily="18" charset="0"/>
              </a:rPr>
              <a:t>new </a:t>
            </a:r>
            <a:r>
              <a:rPr lang="en-US" u="sng" dirty="0" err="1" smtClean="0">
                <a:latin typeface="Times New Roman" pitchFamily="18" charset="0"/>
                <a:cs typeface="Times New Roman" pitchFamily="18" charset="0"/>
              </a:rPr>
              <a:t>GregorianCalendar</a:t>
            </a:r>
            <a:r>
              <a:rPr lang="en-US" u="sng" dirty="0" smtClean="0">
                <a:latin typeface="Times New Roman" pitchFamily="18" charset="0"/>
                <a:cs typeface="Times New Roman" pitchFamily="18" charset="0"/>
              </a:rPr>
              <a:t>(year, month, date)</a:t>
            </a:r>
            <a:r>
              <a:rPr lang="en-US" dirty="0" smtClean="0">
                <a:latin typeface="Times New Roman" pitchFamily="18" charset="0"/>
                <a:cs typeface="Times New Roman" pitchFamily="18" charset="0"/>
              </a:rPr>
              <a:t> to construct a</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GregorianCalendar</a:t>
            </a:r>
            <a:r>
              <a:rPr lang="en-US" dirty="0" smtClean="0">
                <a:latin typeface="Times New Roman" pitchFamily="18" charset="0"/>
                <a:cs typeface="Times New Roman" pitchFamily="18" charset="0"/>
              </a:rPr>
              <a:t> with the specified </a:t>
            </a:r>
            <a:r>
              <a:rPr lang="en-US" u="sng" dirty="0" smtClean="0">
                <a:latin typeface="Times New Roman" pitchFamily="18" charset="0"/>
                <a:cs typeface="Times New Roman" pitchFamily="18" charset="0"/>
              </a:rPr>
              <a:t>year</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month</a:t>
            </a:r>
            <a:r>
              <a:rPr lang="en-US" dirty="0" smtClean="0">
                <a:latin typeface="Times New Roman" pitchFamily="18" charset="0"/>
                <a:cs typeface="Times New Roman" pitchFamily="18" charset="0"/>
              </a:rPr>
              <a:t>, and </a:t>
            </a:r>
            <a:r>
              <a:rPr lang="en-US" u="sng" dirty="0" smtClean="0">
                <a:latin typeface="Times New Roman" pitchFamily="18" charset="0"/>
                <a:cs typeface="Times New Roman" pitchFamily="18" charset="0"/>
              </a:rPr>
              <a:t>date</a:t>
            </a:r>
            <a:r>
              <a:rPr lang="en-US" dirty="0" smtClean="0">
                <a:latin typeface="Times New Roman" pitchFamily="18" charset="0"/>
                <a:cs typeface="Times New Roman" pitchFamily="18" charset="0"/>
              </a:rPr>
              <a:t>. The </a:t>
            </a:r>
            <a:r>
              <a:rPr lang="en-US" u="sng" dirty="0" smtClean="0">
                <a:latin typeface="Times New Roman" pitchFamily="18" charset="0"/>
                <a:cs typeface="Times New Roman" pitchFamily="18" charset="0"/>
              </a:rPr>
              <a:t>month</a:t>
            </a:r>
            <a:r>
              <a:rPr lang="en-US" dirty="0" smtClean="0">
                <a:latin typeface="Times New Roman" pitchFamily="18" charset="0"/>
                <a:cs typeface="Times New Roman" pitchFamily="18" charset="0"/>
              </a:rPr>
              <a:t> parameter is 0-based, i.e., 0 is for January.</a:t>
            </a:r>
            <a:endParaRPr lang="en-US" dirty="0" smtClean="0">
              <a:latin typeface="Times New Roman" pitchFamily="18" charset="0"/>
            </a:endParaRPr>
          </a:p>
        </p:txBody>
      </p:sp>
      <p:sp>
        <p:nvSpPr>
          <p:cNvPr id="27651"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919F11FD-E7D0-43EE-92E0-AB135D45E0E9}" type="slidenum">
              <a:rPr lang="en-US" sz="1400">
                <a:solidFill>
                  <a:schemeClr val="tx1"/>
                </a:solidFill>
              </a:rPr>
              <a:pPr/>
              <a:t>9</a:t>
            </a:fld>
            <a:endParaRPr lang="en-US" sz="1400">
              <a:solidFill>
                <a:schemeClr val="tx1"/>
              </a:solidFill>
            </a:endParaRPr>
          </a:p>
        </p:txBody>
      </p:sp>
      <p:sp>
        <p:nvSpPr>
          <p:cNvPr id="5" name="AutoShape 6">
            <a:hlinkClick r:id="" action="ppaction://noaction" highlightClick="1"/>
          </p:cNvPr>
          <p:cNvSpPr>
            <a:spLocks noChangeArrowheads="1"/>
          </p:cNvSpPr>
          <p:nvPr/>
        </p:nvSpPr>
        <p:spPr bwMode="auto">
          <a:xfrm>
            <a:off x="2805370" y="5118820"/>
            <a:ext cx="2438400" cy="457200"/>
          </a:xfrm>
          <a:prstGeom prst="actionButtonBlank">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algn="ctr"/>
            <a:r>
              <a:rPr lang="en-US" sz="1800" dirty="0" smtClean="0">
                <a:solidFill>
                  <a:schemeClr val="accent1"/>
                </a:solidFill>
                <a:latin typeface="Book Antiqua" pitchFamily="18" charset="0"/>
                <a:ea typeface="MS PGothic" pitchFamily="34" charset="-128"/>
                <a:hlinkClick r:id="rId2"/>
              </a:rPr>
              <a:t>TestCalendar</a:t>
            </a:r>
            <a:endParaRPr lang="en-US" sz="1800" dirty="0">
              <a:solidFill>
                <a:schemeClr val="accent1"/>
              </a:solidFill>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ternational">
  <a:themeElements>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25545</TotalTime>
  <Words>1718</Words>
  <Application>Microsoft Macintosh PowerPoint</Application>
  <PresentationFormat>On-screen Show (4:3)</PresentationFormat>
  <Paragraphs>209</Paragraphs>
  <Slides>27</Slides>
  <Notes>6</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International</vt:lpstr>
      <vt:lpstr>Document</vt:lpstr>
      <vt:lpstr>Picture</vt:lpstr>
      <vt:lpstr>Lecture 7: Abstract Classes and Interfaces (Ch 15)</vt:lpstr>
      <vt:lpstr>Objectives</vt:lpstr>
      <vt:lpstr>Abstract Classes and Abstract Methods</vt:lpstr>
      <vt:lpstr>What’s an abstract class?</vt:lpstr>
      <vt:lpstr>What’s an abstract method?</vt:lpstr>
      <vt:lpstr>Interesting facts</vt:lpstr>
      <vt:lpstr>The Abstract Calendar Class and Its GregorianCalendar subclass</vt:lpstr>
      <vt:lpstr>The Abstract Calendar Class and Its GregorianCalendar subclass</vt:lpstr>
      <vt:lpstr>The GregorianCalendar Class</vt:lpstr>
      <vt:lpstr>Interfaces</vt:lpstr>
      <vt:lpstr>What’s an interface?</vt:lpstr>
      <vt:lpstr>Define an Interface</vt:lpstr>
      <vt:lpstr>Conceptual Example</vt:lpstr>
      <vt:lpstr>Code Example</vt:lpstr>
      <vt:lpstr>Example</vt:lpstr>
      <vt:lpstr>Omitting Modifiers in Interfaces</vt:lpstr>
      <vt:lpstr>Example: The Comparable Interface</vt:lpstr>
      <vt:lpstr>String and Date Classes</vt:lpstr>
      <vt:lpstr>Declaring Classes to Implement Comparable</vt:lpstr>
      <vt:lpstr>The Cloneable Interfaces</vt:lpstr>
      <vt:lpstr>Examples</vt:lpstr>
      <vt:lpstr>Implementing Cloneable Interface</vt:lpstr>
      <vt:lpstr>Shallow vs. Deep Copy</vt:lpstr>
      <vt:lpstr>Interfaces vs. Abstract Classes</vt:lpstr>
      <vt:lpstr>Interfaces vs. Abstract Classes, cont.</vt:lpstr>
      <vt:lpstr>Caution: conflict interfaces </vt:lpstr>
      <vt:lpstr>The Rational Class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Objects and Classes</dc:title>
  <dc:creator>flin</dc:creator>
  <cp:lastModifiedBy>F Lin</cp:lastModifiedBy>
  <cp:revision>282</cp:revision>
  <dcterms:created xsi:type="dcterms:W3CDTF">1995-06-10T17:31:50Z</dcterms:created>
  <dcterms:modified xsi:type="dcterms:W3CDTF">2014-10-06T14:43:43Z</dcterms:modified>
</cp:coreProperties>
</file>